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6" r:id="rId2"/>
    <p:sldId id="299" r:id="rId3"/>
    <p:sldId id="289" r:id="rId4"/>
    <p:sldId id="311" r:id="rId5"/>
    <p:sldId id="266" r:id="rId6"/>
    <p:sldId id="290" r:id="rId7"/>
    <p:sldId id="267" r:id="rId8"/>
    <p:sldId id="312" r:id="rId9"/>
    <p:sldId id="269" r:id="rId10"/>
    <p:sldId id="294" r:id="rId11"/>
    <p:sldId id="313" r:id="rId12"/>
    <p:sldId id="300" r:id="rId13"/>
    <p:sldId id="292" r:id="rId14"/>
    <p:sldId id="295" r:id="rId15"/>
    <p:sldId id="291" r:id="rId16"/>
    <p:sldId id="270" r:id="rId17"/>
    <p:sldId id="268" r:id="rId18"/>
    <p:sldId id="296" r:id="rId19"/>
    <p:sldId id="297" r:id="rId20"/>
    <p:sldId id="314" r:id="rId21"/>
    <p:sldId id="310" r:id="rId22"/>
    <p:sldId id="272" r:id="rId23"/>
    <p:sldId id="273" r:id="rId24"/>
    <p:sldId id="274" r:id="rId25"/>
    <p:sldId id="275" r:id="rId26"/>
    <p:sldId id="276" r:id="rId27"/>
    <p:sldId id="277" r:id="rId28"/>
    <p:sldId id="301" r:id="rId29"/>
    <p:sldId id="302" r:id="rId30"/>
    <p:sldId id="278" r:id="rId31"/>
    <p:sldId id="279" r:id="rId32"/>
    <p:sldId id="280" r:id="rId33"/>
    <p:sldId id="281" r:id="rId34"/>
    <p:sldId id="282" r:id="rId35"/>
    <p:sldId id="283" r:id="rId36"/>
    <p:sldId id="303" r:id="rId37"/>
    <p:sldId id="304" r:id="rId38"/>
    <p:sldId id="284" r:id="rId39"/>
    <p:sldId id="285" r:id="rId40"/>
    <p:sldId id="307" r:id="rId41"/>
    <p:sldId id="308" r:id="rId42"/>
    <p:sldId id="305" r:id="rId43"/>
    <p:sldId id="286" r:id="rId44"/>
    <p:sldId id="287" r:id="rId45"/>
    <p:sldId id="288" r:id="rId46"/>
    <p:sldId id="309" r:id="rId47"/>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McGowan" userId="410538df7867a762" providerId="LiveId" clId="{7FB12A2D-D22D-48A2-A75D-BB685493F5A4}"/>
    <pc:docChg chg="custSel modSld">
      <pc:chgData name="Leanne McGowan" userId="410538df7867a762" providerId="LiveId" clId="{7FB12A2D-D22D-48A2-A75D-BB685493F5A4}" dt="2025-01-05T19:39:45.156" v="73" actId="14100"/>
      <pc:docMkLst>
        <pc:docMk/>
      </pc:docMkLst>
      <pc:sldChg chg="addSp delSp modSp mod">
        <pc:chgData name="Leanne McGowan" userId="410538df7867a762" providerId="LiveId" clId="{7FB12A2D-D22D-48A2-A75D-BB685493F5A4}" dt="2025-01-05T19:39:45.156" v="73" actId="14100"/>
        <pc:sldMkLst>
          <pc:docMk/>
          <pc:sldMk cId="3933739751" sldId="273"/>
        </pc:sldMkLst>
        <pc:spChg chg="mod">
          <ac:chgData name="Leanne McGowan" userId="410538df7867a762" providerId="LiveId" clId="{7FB12A2D-D22D-48A2-A75D-BB685493F5A4}" dt="2025-01-05T19:39:45.156" v="73" actId="14100"/>
          <ac:spMkLst>
            <pc:docMk/>
            <pc:sldMk cId="3933739751" sldId="273"/>
            <ac:spMk id="2" creationId="{00000000-0000-0000-0000-000000000000}"/>
          </ac:spMkLst>
        </pc:spChg>
        <pc:picChg chg="add mod ord">
          <ac:chgData name="Leanne McGowan" userId="410538df7867a762" providerId="LiveId" clId="{7FB12A2D-D22D-48A2-A75D-BB685493F5A4}" dt="2025-01-05T19:39:38.566" v="71" actId="167"/>
          <ac:picMkLst>
            <pc:docMk/>
            <pc:sldMk cId="3933739751" sldId="273"/>
            <ac:picMk id="3" creationId="{B87988F6-0F99-1298-24D0-89747E553911}"/>
          </ac:picMkLst>
        </pc:picChg>
        <pc:picChg chg="del">
          <ac:chgData name="Leanne McGowan" userId="410538df7867a762" providerId="LiveId" clId="{7FB12A2D-D22D-48A2-A75D-BB685493F5A4}" dt="2025-01-05T19:39:35.162" v="69" actId="478"/>
          <ac:picMkLst>
            <pc:docMk/>
            <pc:sldMk cId="3933739751" sldId="273"/>
            <ac:picMk id="6" creationId="{348599E1-DE2A-4D6A-D0E4-3326526C8C79}"/>
          </ac:picMkLst>
        </pc:picChg>
      </pc:sldChg>
      <pc:sldChg chg="addSp delSp modSp mod">
        <pc:chgData name="Leanne McGowan" userId="410538df7867a762" providerId="LiveId" clId="{7FB12A2D-D22D-48A2-A75D-BB685493F5A4}" dt="2025-01-05T19:33:44.720" v="13" actId="167"/>
        <pc:sldMkLst>
          <pc:docMk/>
          <pc:sldMk cId="1007820470" sldId="274"/>
        </pc:sldMkLst>
        <pc:picChg chg="del">
          <ac:chgData name="Leanne McGowan" userId="410538df7867a762" providerId="LiveId" clId="{7FB12A2D-D22D-48A2-A75D-BB685493F5A4}" dt="2025-01-05T19:33:24.812" v="7" actId="478"/>
          <ac:picMkLst>
            <pc:docMk/>
            <pc:sldMk cId="1007820470" sldId="274"/>
            <ac:picMk id="4" creationId="{BEDCEFA8-4B1C-36BE-FAD5-BC3DCDF98012}"/>
          </ac:picMkLst>
        </pc:picChg>
        <pc:picChg chg="add mod ord">
          <ac:chgData name="Leanne McGowan" userId="410538df7867a762" providerId="LiveId" clId="{7FB12A2D-D22D-48A2-A75D-BB685493F5A4}" dt="2025-01-05T19:33:44.720" v="13" actId="167"/>
          <ac:picMkLst>
            <pc:docMk/>
            <pc:sldMk cId="1007820470" sldId="274"/>
            <ac:picMk id="6" creationId="{EEFD9D09-B0CC-0748-F5D7-87CF4BAEEFD8}"/>
          </ac:picMkLst>
        </pc:picChg>
      </pc:sldChg>
      <pc:sldChg chg="addSp delSp modSp mod">
        <pc:chgData name="Leanne McGowan" userId="410538df7867a762" providerId="LiveId" clId="{7FB12A2D-D22D-48A2-A75D-BB685493F5A4}" dt="2025-01-05T19:35:28.948" v="23" actId="167"/>
        <pc:sldMkLst>
          <pc:docMk/>
          <pc:sldMk cId="1726371445" sldId="278"/>
        </pc:sldMkLst>
        <pc:picChg chg="del">
          <ac:chgData name="Leanne McGowan" userId="410538df7867a762" providerId="LiveId" clId="{7FB12A2D-D22D-48A2-A75D-BB685493F5A4}" dt="2025-01-05T19:35:24.409" v="21" actId="478"/>
          <ac:picMkLst>
            <pc:docMk/>
            <pc:sldMk cId="1726371445" sldId="278"/>
            <ac:picMk id="4" creationId="{0642A5EF-9189-4CC0-535A-4333293C40CC}"/>
          </ac:picMkLst>
        </pc:picChg>
        <pc:picChg chg="add mod ord">
          <ac:chgData name="Leanne McGowan" userId="410538df7867a762" providerId="LiveId" clId="{7FB12A2D-D22D-48A2-A75D-BB685493F5A4}" dt="2025-01-05T19:35:28.948" v="23" actId="167"/>
          <ac:picMkLst>
            <pc:docMk/>
            <pc:sldMk cId="1726371445" sldId="278"/>
            <ac:picMk id="5" creationId="{08A784E7-D5DB-0A0B-95F9-5CE172E77427}"/>
          </ac:picMkLst>
        </pc:picChg>
      </pc:sldChg>
      <pc:sldChg chg="addSp delSp modSp mod">
        <pc:chgData name="Leanne McGowan" userId="410538df7867a762" providerId="LiveId" clId="{7FB12A2D-D22D-48A2-A75D-BB685493F5A4}" dt="2025-01-05T19:36:20.118" v="28" actId="1076"/>
        <pc:sldMkLst>
          <pc:docMk/>
          <pc:sldMk cId="1797414151" sldId="279"/>
        </pc:sldMkLst>
        <pc:spChg chg="mod">
          <ac:chgData name="Leanne McGowan" userId="410538df7867a762" providerId="LiveId" clId="{7FB12A2D-D22D-48A2-A75D-BB685493F5A4}" dt="2025-01-05T19:36:20.118" v="28" actId="1076"/>
          <ac:spMkLst>
            <pc:docMk/>
            <pc:sldMk cId="1797414151" sldId="279"/>
            <ac:spMk id="2" creationId="{00000000-0000-0000-0000-000000000000}"/>
          </ac:spMkLst>
        </pc:spChg>
        <pc:picChg chg="add mod ord">
          <ac:chgData name="Leanne McGowan" userId="410538df7867a762" providerId="LiveId" clId="{7FB12A2D-D22D-48A2-A75D-BB685493F5A4}" dt="2025-01-05T19:36:04.523" v="26" actId="167"/>
          <ac:picMkLst>
            <pc:docMk/>
            <pc:sldMk cId="1797414151" sldId="279"/>
            <ac:picMk id="4" creationId="{01742FE1-464A-2164-E5DE-27AC41D3B717}"/>
          </ac:picMkLst>
        </pc:picChg>
        <pc:picChg chg="del">
          <ac:chgData name="Leanne McGowan" userId="410538df7867a762" providerId="LiveId" clId="{7FB12A2D-D22D-48A2-A75D-BB685493F5A4}" dt="2025-01-05T19:36:00.783" v="24" actId="478"/>
          <ac:picMkLst>
            <pc:docMk/>
            <pc:sldMk cId="1797414151" sldId="279"/>
            <ac:picMk id="5" creationId="{72BEB07B-33B8-0841-177E-3A2782468F65}"/>
          </ac:picMkLst>
        </pc:picChg>
      </pc:sldChg>
      <pc:sldChg chg="addSp delSp modSp mod">
        <pc:chgData name="Leanne McGowan" userId="410538df7867a762" providerId="LiveId" clId="{7FB12A2D-D22D-48A2-A75D-BB685493F5A4}" dt="2025-01-05T19:36:32.405" v="31" actId="167"/>
        <pc:sldMkLst>
          <pc:docMk/>
          <pc:sldMk cId="1324334156" sldId="280"/>
        </pc:sldMkLst>
        <pc:picChg chg="add mod ord">
          <ac:chgData name="Leanne McGowan" userId="410538df7867a762" providerId="LiveId" clId="{7FB12A2D-D22D-48A2-A75D-BB685493F5A4}" dt="2025-01-05T19:36:32.405" v="31" actId="167"/>
          <ac:picMkLst>
            <pc:docMk/>
            <pc:sldMk cId="1324334156" sldId="280"/>
            <ac:picMk id="4" creationId="{36559253-7638-C740-0A75-52EB0B48768E}"/>
          </ac:picMkLst>
        </pc:picChg>
        <pc:picChg chg="del">
          <ac:chgData name="Leanne McGowan" userId="410538df7867a762" providerId="LiveId" clId="{7FB12A2D-D22D-48A2-A75D-BB685493F5A4}" dt="2025-01-05T19:36:28.143" v="29" actId="478"/>
          <ac:picMkLst>
            <pc:docMk/>
            <pc:sldMk cId="1324334156" sldId="280"/>
            <ac:picMk id="7" creationId="{7F659AC5-71E9-ED88-4B2D-E0FA2953B291}"/>
          </ac:picMkLst>
        </pc:picChg>
      </pc:sldChg>
      <pc:sldChg chg="addSp delSp modSp mod">
        <pc:chgData name="Leanne McGowan" userId="410538df7867a762" providerId="LiveId" clId="{7FB12A2D-D22D-48A2-A75D-BB685493F5A4}" dt="2025-01-05T19:36:50.760" v="34" actId="167"/>
        <pc:sldMkLst>
          <pc:docMk/>
          <pc:sldMk cId="4232427918" sldId="281"/>
        </pc:sldMkLst>
        <pc:picChg chg="add mod ord">
          <ac:chgData name="Leanne McGowan" userId="410538df7867a762" providerId="LiveId" clId="{7FB12A2D-D22D-48A2-A75D-BB685493F5A4}" dt="2025-01-05T19:36:50.760" v="34" actId="167"/>
          <ac:picMkLst>
            <pc:docMk/>
            <pc:sldMk cId="4232427918" sldId="281"/>
            <ac:picMk id="4" creationId="{E9046C1E-A202-AC2A-87D2-C24F15E084F0}"/>
          </ac:picMkLst>
        </pc:picChg>
        <pc:picChg chg="del">
          <ac:chgData name="Leanne McGowan" userId="410538df7867a762" providerId="LiveId" clId="{7FB12A2D-D22D-48A2-A75D-BB685493F5A4}" dt="2025-01-05T19:36:46.580" v="32" actId="478"/>
          <ac:picMkLst>
            <pc:docMk/>
            <pc:sldMk cId="4232427918" sldId="281"/>
            <ac:picMk id="5" creationId="{4F54FEF2-353F-B630-C311-D60629C14450}"/>
          </ac:picMkLst>
        </pc:picChg>
      </pc:sldChg>
      <pc:sldChg chg="addSp delSp modSp mod">
        <pc:chgData name="Leanne McGowan" userId="410538df7867a762" providerId="LiveId" clId="{7FB12A2D-D22D-48A2-A75D-BB685493F5A4}" dt="2025-01-05T19:37:03.738" v="37" actId="167"/>
        <pc:sldMkLst>
          <pc:docMk/>
          <pc:sldMk cId="4037584434" sldId="283"/>
        </pc:sldMkLst>
        <pc:picChg chg="add mod ord">
          <ac:chgData name="Leanne McGowan" userId="410538df7867a762" providerId="LiveId" clId="{7FB12A2D-D22D-48A2-A75D-BB685493F5A4}" dt="2025-01-05T19:37:03.738" v="37" actId="167"/>
          <ac:picMkLst>
            <pc:docMk/>
            <pc:sldMk cId="4037584434" sldId="283"/>
            <ac:picMk id="4" creationId="{037C5E2B-5E1B-A291-3B2D-234C3E9CC9EC}"/>
          </ac:picMkLst>
        </pc:picChg>
        <pc:picChg chg="del">
          <ac:chgData name="Leanne McGowan" userId="410538df7867a762" providerId="LiveId" clId="{7FB12A2D-D22D-48A2-A75D-BB685493F5A4}" dt="2025-01-05T19:37:00.389" v="35" actId="478"/>
          <ac:picMkLst>
            <pc:docMk/>
            <pc:sldMk cId="4037584434" sldId="283"/>
            <ac:picMk id="5" creationId="{78105F51-B8CF-7F71-6EE5-8FAF0966E964}"/>
          </ac:picMkLst>
        </pc:picChg>
      </pc:sldChg>
      <pc:sldChg chg="addSp delSp modSp mod">
        <pc:chgData name="Leanne McGowan" userId="410538df7867a762" providerId="LiveId" clId="{7FB12A2D-D22D-48A2-A75D-BB685493F5A4}" dt="2025-01-05T19:37:48.831" v="47" actId="20577"/>
        <pc:sldMkLst>
          <pc:docMk/>
          <pc:sldMk cId="1067285765" sldId="285"/>
        </pc:sldMkLst>
        <pc:spChg chg="mod">
          <ac:chgData name="Leanne McGowan" userId="410538df7867a762" providerId="LiveId" clId="{7FB12A2D-D22D-48A2-A75D-BB685493F5A4}" dt="2025-01-05T19:37:48.831" v="47" actId="20577"/>
          <ac:spMkLst>
            <pc:docMk/>
            <pc:sldMk cId="1067285765" sldId="285"/>
            <ac:spMk id="2" creationId="{00000000-0000-0000-0000-000000000000}"/>
          </ac:spMkLst>
        </pc:spChg>
        <pc:picChg chg="del">
          <ac:chgData name="Leanne McGowan" userId="410538df7867a762" providerId="LiveId" clId="{7FB12A2D-D22D-48A2-A75D-BB685493F5A4}" dt="2025-01-05T19:37:40.304" v="44" actId="478"/>
          <ac:picMkLst>
            <pc:docMk/>
            <pc:sldMk cId="1067285765" sldId="285"/>
            <ac:picMk id="3" creationId="{CAC4204D-4DE1-16CD-8A92-9EA978EFD065}"/>
          </ac:picMkLst>
        </pc:picChg>
        <pc:picChg chg="add mod ord">
          <ac:chgData name="Leanne McGowan" userId="410538df7867a762" providerId="LiveId" clId="{7FB12A2D-D22D-48A2-A75D-BB685493F5A4}" dt="2025-01-05T19:37:44.038" v="46" actId="167"/>
          <ac:picMkLst>
            <pc:docMk/>
            <pc:sldMk cId="1067285765" sldId="285"/>
            <ac:picMk id="5" creationId="{CBFEE11A-F94F-9D02-AF68-A2FD4248FA18}"/>
          </ac:picMkLst>
        </pc:picChg>
      </pc:sldChg>
      <pc:sldChg chg="addSp delSp modSp mod">
        <pc:chgData name="Leanne McGowan" userId="410538df7867a762" providerId="LiveId" clId="{7FB12A2D-D22D-48A2-A75D-BB685493F5A4}" dt="2025-01-05T19:38:50.743" v="59" actId="167"/>
        <pc:sldMkLst>
          <pc:docMk/>
          <pc:sldMk cId="3862807807" sldId="286"/>
        </pc:sldMkLst>
        <pc:picChg chg="add mod ord">
          <ac:chgData name="Leanne McGowan" userId="410538df7867a762" providerId="LiveId" clId="{7FB12A2D-D22D-48A2-A75D-BB685493F5A4}" dt="2025-01-05T19:38:50.743" v="59" actId="167"/>
          <ac:picMkLst>
            <pc:docMk/>
            <pc:sldMk cId="3862807807" sldId="286"/>
            <ac:picMk id="4" creationId="{E2C22DA8-7E68-1CE1-1638-0737AAC748F8}"/>
          </ac:picMkLst>
        </pc:picChg>
        <pc:picChg chg="del">
          <ac:chgData name="Leanne McGowan" userId="410538df7867a762" providerId="LiveId" clId="{7FB12A2D-D22D-48A2-A75D-BB685493F5A4}" dt="2025-01-05T19:38:47.572" v="57" actId="478"/>
          <ac:picMkLst>
            <pc:docMk/>
            <pc:sldMk cId="3862807807" sldId="286"/>
            <ac:picMk id="5" creationId="{FEC442E6-CDA5-2017-F16E-09FE1CDF98F8}"/>
          </ac:picMkLst>
        </pc:picChg>
      </pc:sldChg>
      <pc:sldChg chg="addSp delSp modSp mod">
        <pc:chgData name="Leanne McGowan" userId="410538df7867a762" providerId="LiveId" clId="{7FB12A2D-D22D-48A2-A75D-BB685493F5A4}" dt="2025-01-05T19:39:00.683" v="62" actId="167"/>
        <pc:sldMkLst>
          <pc:docMk/>
          <pc:sldMk cId="2086973313" sldId="287"/>
        </pc:sldMkLst>
        <pc:picChg chg="del">
          <ac:chgData name="Leanne McGowan" userId="410538df7867a762" providerId="LiveId" clId="{7FB12A2D-D22D-48A2-A75D-BB685493F5A4}" dt="2025-01-05T19:38:56.446" v="60" actId="478"/>
          <ac:picMkLst>
            <pc:docMk/>
            <pc:sldMk cId="2086973313" sldId="287"/>
            <ac:picMk id="4" creationId="{2F7F891E-EE20-AD65-91A3-94F4F19FBA1E}"/>
          </ac:picMkLst>
        </pc:picChg>
        <pc:picChg chg="add mod ord">
          <ac:chgData name="Leanne McGowan" userId="410538df7867a762" providerId="LiveId" clId="{7FB12A2D-D22D-48A2-A75D-BB685493F5A4}" dt="2025-01-05T19:39:00.683" v="62" actId="167"/>
          <ac:picMkLst>
            <pc:docMk/>
            <pc:sldMk cId="2086973313" sldId="287"/>
            <ac:picMk id="5" creationId="{569D763A-3DEB-9FDF-B23F-B44DD8BECF75}"/>
          </ac:picMkLst>
        </pc:picChg>
      </pc:sldChg>
      <pc:sldChg chg="addSp delSp modSp mod">
        <pc:chgData name="Leanne McGowan" userId="410538df7867a762" providerId="LiveId" clId="{7FB12A2D-D22D-48A2-A75D-BB685493F5A4}" dt="2025-01-05T19:39:10.398" v="65" actId="167"/>
        <pc:sldMkLst>
          <pc:docMk/>
          <pc:sldMk cId="468001531" sldId="288"/>
        </pc:sldMkLst>
        <pc:picChg chg="del">
          <ac:chgData name="Leanne McGowan" userId="410538df7867a762" providerId="LiveId" clId="{7FB12A2D-D22D-48A2-A75D-BB685493F5A4}" dt="2025-01-05T19:39:06.267" v="63" actId="478"/>
          <ac:picMkLst>
            <pc:docMk/>
            <pc:sldMk cId="468001531" sldId="288"/>
            <ac:picMk id="2" creationId="{7483E439-3D7D-102E-628B-7C089871D80E}"/>
          </ac:picMkLst>
        </pc:picChg>
        <pc:picChg chg="add mod ord">
          <ac:chgData name="Leanne McGowan" userId="410538df7867a762" providerId="LiveId" clId="{7FB12A2D-D22D-48A2-A75D-BB685493F5A4}" dt="2025-01-05T19:39:10.398" v="65" actId="167"/>
          <ac:picMkLst>
            <pc:docMk/>
            <pc:sldMk cId="468001531" sldId="288"/>
            <ac:picMk id="5" creationId="{6854BFBC-F3DE-29DB-A644-6361A3D894F2}"/>
          </ac:picMkLst>
        </pc:picChg>
      </pc:sldChg>
      <pc:sldChg chg="addSp delSp modSp mod">
        <pc:chgData name="Leanne McGowan" userId="410538df7867a762" providerId="LiveId" clId="{7FB12A2D-D22D-48A2-A75D-BB685493F5A4}" dt="2025-01-05T19:34:57.967" v="20" actId="167"/>
        <pc:sldMkLst>
          <pc:docMk/>
          <pc:sldMk cId="3641245447" sldId="301"/>
        </pc:sldMkLst>
        <pc:picChg chg="del">
          <ac:chgData name="Leanne McGowan" userId="410538df7867a762" providerId="LiveId" clId="{7FB12A2D-D22D-48A2-A75D-BB685493F5A4}" dt="2025-01-05T19:34:35.010" v="14" actId="478"/>
          <ac:picMkLst>
            <pc:docMk/>
            <pc:sldMk cId="3641245447" sldId="301"/>
            <ac:picMk id="5" creationId="{D20D5D5C-9264-F192-3651-1176C7727086}"/>
          </ac:picMkLst>
        </pc:picChg>
        <pc:picChg chg="add mod ord">
          <ac:chgData name="Leanne McGowan" userId="410538df7867a762" providerId="LiveId" clId="{7FB12A2D-D22D-48A2-A75D-BB685493F5A4}" dt="2025-01-05T19:34:57.967" v="20" actId="167"/>
          <ac:picMkLst>
            <pc:docMk/>
            <pc:sldMk cId="3641245447" sldId="301"/>
            <ac:picMk id="6" creationId="{0ED5D7F6-CF94-8B91-AA69-DD414D45D375}"/>
          </ac:picMkLst>
        </pc:picChg>
      </pc:sldChg>
      <pc:sldChg chg="addSp delSp modSp mod">
        <pc:chgData name="Leanne McGowan" userId="410538df7867a762" providerId="LiveId" clId="{7FB12A2D-D22D-48A2-A75D-BB685493F5A4}" dt="2025-01-05T19:37:15.285" v="40" actId="167"/>
        <pc:sldMkLst>
          <pc:docMk/>
          <pc:sldMk cId="468118544" sldId="303"/>
        </pc:sldMkLst>
        <pc:picChg chg="del">
          <ac:chgData name="Leanne McGowan" userId="410538df7867a762" providerId="LiveId" clId="{7FB12A2D-D22D-48A2-A75D-BB685493F5A4}" dt="2025-01-05T19:37:10.737" v="38" actId="478"/>
          <ac:picMkLst>
            <pc:docMk/>
            <pc:sldMk cId="468118544" sldId="303"/>
            <ac:picMk id="4" creationId="{C6B5A30B-D332-2DDB-B455-14D2A9566903}"/>
          </ac:picMkLst>
        </pc:picChg>
        <pc:picChg chg="add mod ord">
          <ac:chgData name="Leanne McGowan" userId="410538df7867a762" providerId="LiveId" clId="{7FB12A2D-D22D-48A2-A75D-BB685493F5A4}" dt="2025-01-05T19:37:15.285" v="40" actId="167"/>
          <ac:picMkLst>
            <pc:docMk/>
            <pc:sldMk cId="468118544" sldId="303"/>
            <ac:picMk id="5" creationId="{377A029A-3B1B-B0B5-8DD9-E6AFC07BF484}"/>
          </ac:picMkLst>
        </pc:picChg>
      </pc:sldChg>
      <pc:sldChg chg="addSp delSp modSp mod">
        <pc:chgData name="Leanne McGowan" userId="410538df7867a762" providerId="LiveId" clId="{7FB12A2D-D22D-48A2-A75D-BB685493F5A4}" dt="2025-01-05T19:37:29.258" v="43" actId="167"/>
        <pc:sldMkLst>
          <pc:docMk/>
          <pc:sldMk cId="1940381743" sldId="304"/>
        </pc:sldMkLst>
        <pc:picChg chg="add mod ord">
          <ac:chgData name="Leanne McGowan" userId="410538df7867a762" providerId="LiveId" clId="{7FB12A2D-D22D-48A2-A75D-BB685493F5A4}" dt="2025-01-05T19:37:29.258" v="43" actId="167"/>
          <ac:picMkLst>
            <pc:docMk/>
            <pc:sldMk cId="1940381743" sldId="304"/>
            <ac:picMk id="4" creationId="{FF3EF436-AE66-5BAC-6FC6-E383155CC52A}"/>
          </ac:picMkLst>
        </pc:picChg>
        <pc:picChg chg="del">
          <ac:chgData name="Leanne McGowan" userId="410538df7867a762" providerId="LiveId" clId="{7FB12A2D-D22D-48A2-A75D-BB685493F5A4}" dt="2025-01-05T19:37:25.574" v="41" actId="478"/>
          <ac:picMkLst>
            <pc:docMk/>
            <pc:sldMk cId="1940381743" sldId="304"/>
            <ac:picMk id="5" creationId="{91324617-2D2B-C896-BD7E-93A343DD4C89}"/>
          </ac:picMkLst>
        </pc:picChg>
      </pc:sldChg>
      <pc:sldChg chg="addSp delSp modSp mod">
        <pc:chgData name="Leanne McGowan" userId="410538df7867a762" providerId="LiveId" clId="{7FB12A2D-D22D-48A2-A75D-BB685493F5A4}" dt="2025-01-05T19:38:36.459" v="56" actId="167"/>
        <pc:sldMkLst>
          <pc:docMk/>
          <pc:sldMk cId="3854778046" sldId="305"/>
        </pc:sldMkLst>
        <pc:picChg chg="del">
          <ac:chgData name="Leanne McGowan" userId="410538df7867a762" providerId="LiveId" clId="{7FB12A2D-D22D-48A2-A75D-BB685493F5A4}" dt="2025-01-05T19:38:31.514" v="54" actId="478"/>
          <ac:picMkLst>
            <pc:docMk/>
            <pc:sldMk cId="3854778046" sldId="305"/>
            <ac:picMk id="4" creationId="{CA68B29A-815C-2D40-FA01-DEE4B69E6059}"/>
          </ac:picMkLst>
        </pc:picChg>
        <pc:picChg chg="add mod ord">
          <ac:chgData name="Leanne McGowan" userId="410538df7867a762" providerId="LiveId" clId="{7FB12A2D-D22D-48A2-A75D-BB685493F5A4}" dt="2025-01-05T19:38:36.459" v="56" actId="167"/>
          <ac:picMkLst>
            <pc:docMk/>
            <pc:sldMk cId="3854778046" sldId="305"/>
            <ac:picMk id="5" creationId="{EAF7E11F-DFD1-29A9-574F-AB3EABEEFB67}"/>
          </ac:picMkLst>
        </pc:picChg>
      </pc:sldChg>
      <pc:sldChg chg="addSp delSp modSp mod">
        <pc:chgData name="Leanne McGowan" userId="410538df7867a762" providerId="LiveId" clId="{7FB12A2D-D22D-48A2-A75D-BB685493F5A4}" dt="2025-01-05T19:38:04.203" v="50" actId="167"/>
        <pc:sldMkLst>
          <pc:docMk/>
          <pc:sldMk cId="203302502" sldId="307"/>
        </pc:sldMkLst>
        <pc:picChg chg="add mod ord">
          <ac:chgData name="Leanne McGowan" userId="410538df7867a762" providerId="LiveId" clId="{7FB12A2D-D22D-48A2-A75D-BB685493F5A4}" dt="2025-01-05T19:38:04.203" v="50" actId="167"/>
          <ac:picMkLst>
            <pc:docMk/>
            <pc:sldMk cId="203302502" sldId="307"/>
            <ac:picMk id="3" creationId="{9DD985DA-8085-EE6A-2120-923CFEA1A5FD}"/>
          </ac:picMkLst>
        </pc:picChg>
        <pc:picChg chg="del">
          <ac:chgData name="Leanne McGowan" userId="410538df7867a762" providerId="LiveId" clId="{7FB12A2D-D22D-48A2-A75D-BB685493F5A4}" dt="2025-01-05T19:38:00.151" v="48" actId="478"/>
          <ac:picMkLst>
            <pc:docMk/>
            <pc:sldMk cId="203302502" sldId="307"/>
            <ac:picMk id="4" creationId="{79F89574-597B-D03A-2126-AAB57AFF7DD4}"/>
          </ac:picMkLst>
        </pc:picChg>
      </pc:sldChg>
      <pc:sldChg chg="addSp delSp modSp mod">
        <pc:chgData name="Leanne McGowan" userId="410538df7867a762" providerId="LiveId" clId="{7FB12A2D-D22D-48A2-A75D-BB685493F5A4}" dt="2025-01-05T19:38:17.023" v="53" actId="167"/>
        <pc:sldMkLst>
          <pc:docMk/>
          <pc:sldMk cId="3597799878" sldId="308"/>
        </pc:sldMkLst>
        <pc:picChg chg="del">
          <ac:chgData name="Leanne McGowan" userId="410538df7867a762" providerId="LiveId" clId="{7FB12A2D-D22D-48A2-A75D-BB685493F5A4}" dt="2025-01-05T19:38:13.648" v="51" actId="478"/>
          <ac:picMkLst>
            <pc:docMk/>
            <pc:sldMk cId="3597799878" sldId="308"/>
            <ac:picMk id="3" creationId="{262067C1-FBE8-64CE-E239-B0F907700E29}"/>
          </ac:picMkLst>
        </pc:picChg>
        <pc:picChg chg="add mod ord">
          <ac:chgData name="Leanne McGowan" userId="410538df7867a762" providerId="LiveId" clId="{7FB12A2D-D22D-48A2-A75D-BB685493F5A4}" dt="2025-01-05T19:38:17.023" v="53" actId="167"/>
          <ac:picMkLst>
            <pc:docMk/>
            <pc:sldMk cId="3597799878" sldId="308"/>
            <ac:picMk id="5" creationId="{63649523-3E0E-A28A-B7D2-1A546D01A40F}"/>
          </ac:picMkLst>
        </pc:picChg>
      </pc:sldChg>
      <pc:sldChg chg="addSp delSp modSp mod">
        <pc:chgData name="Leanne McGowan" userId="410538df7867a762" providerId="LiveId" clId="{7FB12A2D-D22D-48A2-A75D-BB685493F5A4}" dt="2025-01-05T19:39:23.192" v="68" actId="167"/>
        <pc:sldMkLst>
          <pc:docMk/>
          <pc:sldMk cId="2650259279" sldId="309"/>
        </pc:sldMkLst>
        <pc:picChg chg="add mod ord">
          <ac:chgData name="Leanne McGowan" userId="410538df7867a762" providerId="LiveId" clId="{7FB12A2D-D22D-48A2-A75D-BB685493F5A4}" dt="2025-01-05T19:39:23.192" v="68" actId="167"/>
          <ac:picMkLst>
            <pc:docMk/>
            <pc:sldMk cId="2650259279" sldId="309"/>
            <ac:picMk id="2" creationId="{1721965D-306C-5FF8-C178-CD5A4C82CEE5}"/>
          </ac:picMkLst>
        </pc:picChg>
        <pc:picChg chg="del">
          <ac:chgData name="Leanne McGowan" userId="410538df7867a762" providerId="LiveId" clId="{7FB12A2D-D22D-48A2-A75D-BB685493F5A4}" dt="2025-01-05T19:39:18.646" v="66" actId="478"/>
          <ac:picMkLst>
            <pc:docMk/>
            <pc:sldMk cId="2650259279" sldId="309"/>
            <ac:picMk id="5" creationId="{6E4AB8ED-C6F0-033A-202A-E0BD88F1B6AC}"/>
          </ac:picMkLst>
        </pc:picChg>
      </pc:sldChg>
      <pc:sldChg chg="addSp delSp modSp mod">
        <pc:chgData name="Leanne McGowan" userId="410538df7867a762" providerId="LiveId" clId="{7FB12A2D-D22D-48A2-A75D-BB685493F5A4}" dt="2025-01-05T19:33:08.933" v="6" actId="167"/>
        <pc:sldMkLst>
          <pc:docMk/>
          <pc:sldMk cId="285146754" sldId="310"/>
        </pc:sldMkLst>
        <pc:picChg chg="del">
          <ac:chgData name="Leanne McGowan" userId="410538df7867a762" providerId="LiveId" clId="{7FB12A2D-D22D-48A2-A75D-BB685493F5A4}" dt="2025-01-05T19:32:44.320" v="0" actId="478"/>
          <ac:picMkLst>
            <pc:docMk/>
            <pc:sldMk cId="285146754" sldId="310"/>
            <ac:picMk id="5" creationId="{08A022AF-057A-AD03-AD39-4C576CF16876}"/>
          </ac:picMkLst>
        </pc:picChg>
        <pc:picChg chg="add mod ord">
          <ac:chgData name="Leanne McGowan" userId="410538df7867a762" providerId="LiveId" clId="{7FB12A2D-D22D-48A2-A75D-BB685493F5A4}" dt="2025-01-05T19:33:08.933" v="6" actId="167"/>
          <ac:picMkLst>
            <pc:docMk/>
            <pc:sldMk cId="285146754" sldId="310"/>
            <ac:picMk id="6" creationId="{603506EB-8EDD-C71F-7DA6-E2B8C72B6A16}"/>
          </ac:picMkLst>
        </pc:picChg>
      </pc:sldChg>
    </pc:docChg>
  </pc:docChgLst>
  <pc:docChgLst>
    <pc:chgData name="Leanne McGowan" userId="410538df7867a762" providerId="LiveId" clId="{39E1FA4F-F334-4D6D-899B-A5AD85188803}"/>
    <pc:docChg chg="custSel modSld">
      <pc:chgData name="Leanne McGowan" userId="410538df7867a762" providerId="LiveId" clId="{39E1FA4F-F334-4D6D-899B-A5AD85188803}" dt="2024-11-11T22:41:06.235" v="932"/>
      <pc:docMkLst>
        <pc:docMk/>
      </pc:docMkLst>
      <pc:sldChg chg="addSp delSp modSp mod">
        <pc:chgData name="Leanne McGowan" userId="410538df7867a762" providerId="LiveId" clId="{39E1FA4F-F334-4D6D-899B-A5AD85188803}" dt="2024-11-11T22:23:51.869" v="8"/>
        <pc:sldMkLst>
          <pc:docMk/>
          <pc:sldMk cId="1110808575" sldId="256"/>
        </pc:sldMkLst>
        <pc:spChg chg="mod">
          <ac:chgData name="Leanne McGowan" userId="410538df7867a762" providerId="LiveId" clId="{39E1FA4F-F334-4D6D-899B-A5AD85188803}" dt="2024-11-11T22:23:51.869" v="8"/>
          <ac:spMkLst>
            <pc:docMk/>
            <pc:sldMk cId="1110808575" sldId="256"/>
            <ac:spMk id="2" creationId="{00000000-0000-0000-0000-000000000000}"/>
          </ac:spMkLst>
        </pc:spChg>
        <pc:picChg chg="add mod">
          <ac:chgData name="Leanne McGowan" userId="410538df7867a762" providerId="LiveId" clId="{39E1FA4F-F334-4D6D-899B-A5AD85188803}" dt="2024-11-11T22:23:28.084" v="7" actId="1076"/>
          <ac:picMkLst>
            <pc:docMk/>
            <pc:sldMk cId="1110808575" sldId="256"/>
            <ac:picMk id="6" creationId="{44A5F0B9-F867-61D7-73C9-DDF7521771E2}"/>
          </ac:picMkLst>
        </pc:picChg>
      </pc:sldChg>
      <pc:sldChg chg="modSp mod">
        <pc:chgData name="Leanne McGowan" userId="410538df7867a762" providerId="LiveId" clId="{39E1FA4F-F334-4D6D-899B-A5AD85188803}" dt="2024-11-11T22:26:01.765" v="237" actId="20577"/>
        <pc:sldMkLst>
          <pc:docMk/>
          <pc:sldMk cId="2919641109" sldId="266"/>
        </pc:sldMkLst>
        <pc:spChg chg="mod">
          <ac:chgData name="Leanne McGowan" userId="410538df7867a762" providerId="LiveId" clId="{39E1FA4F-F334-4D6D-899B-A5AD85188803}" dt="2024-11-11T22:26:01.765" v="237" actId="20577"/>
          <ac:spMkLst>
            <pc:docMk/>
            <pc:sldMk cId="2919641109" sldId="266"/>
            <ac:spMk id="2" creationId="{00000000-0000-0000-0000-000000000000}"/>
          </ac:spMkLst>
        </pc:spChg>
        <pc:spChg chg="mod">
          <ac:chgData name="Leanne McGowan" userId="410538df7867a762" providerId="LiveId" clId="{39E1FA4F-F334-4D6D-899B-A5AD85188803}" dt="2024-11-11T22:23:51.869" v="8"/>
          <ac:spMkLst>
            <pc:docMk/>
            <pc:sldMk cId="2919641109" sldId="266"/>
            <ac:spMk id="8" creationId="{00000000-0000-0000-0000-000000000000}"/>
          </ac:spMkLst>
        </pc:spChg>
      </pc:sldChg>
      <pc:sldChg chg="modSp mod">
        <pc:chgData name="Leanne McGowan" userId="410538df7867a762" providerId="LiveId" clId="{39E1FA4F-F334-4D6D-899B-A5AD85188803}" dt="2024-11-11T22:31:47.433" v="552" actId="20577"/>
        <pc:sldMkLst>
          <pc:docMk/>
          <pc:sldMk cId="3325983985" sldId="268"/>
        </pc:sldMkLst>
        <pc:spChg chg="mod">
          <ac:chgData name="Leanne McGowan" userId="410538df7867a762" providerId="LiveId" clId="{39E1FA4F-F334-4D6D-899B-A5AD85188803}" dt="2024-11-11T22:31:47.433" v="552" actId="20577"/>
          <ac:spMkLst>
            <pc:docMk/>
            <pc:sldMk cId="3325983985" sldId="268"/>
            <ac:spMk id="5" creationId="{00000000-0000-0000-0000-000000000000}"/>
          </ac:spMkLst>
        </pc:spChg>
      </pc:sldChg>
      <pc:sldChg chg="modSp">
        <pc:chgData name="Leanne McGowan" userId="410538df7867a762" providerId="LiveId" clId="{39E1FA4F-F334-4D6D-899B-A5AD85188803}" dt="2024-11-11T22:23:51.869" v="8"/>
        <pc:sldMkLst>
          <pc:docMk/>
          <pc:sldMk cId="1308865142" sldId="270"/>
        </pc:sldMkLst>
        <pc:spChg chg="mod">
          <ac:chgData name="Leanne McGowan" userId="410538df7867a762" providerId="LiveId" clId="{39E1FA4F-F334-4D6D-899B-A5AD85188803}" dt="2024-11-11T22:23:51.869" v="8"/>
          <ac:spMkLst>
            <pc:docMk/>
            <pc:sldMk cId="1308865142" sldId="270"/>
            <ac:spMk id="6" creationId="{00000000-0000-0000-0000-000000000000}"/>
          </ac:spMkLst>
        </pc:spChg>
        <pc:spChg chg="mod">
          <ac:chgData name="Leanne McGowan" userId="410538df7867a762" providerId="LiveId" clId="{39E1FA4F-F334-4D6D-899B-A5AD85188803}" dt="2024-11-11T22:23:51.869" v="8"/>
          <ac:spMkLst>
            <pc:docMk/>
            <pc:sldMk cId="1308865142" sldId="270"/>
            <ac:spMk id="7" creationId="{00000000-0000-0000-0000-000000000000}"/>
          </ac:spMkLst>
        </pc:spChg>
      </pc:sldChg>
      <pc:sldChg chg="modSp mod">
        <pc:chgData name="Leanne McGowan" userId="410538df7867a762" providerId="LiveId" clId="{39E1FA4F-F334-4D6D-899B-A5AD85188803}" dt="2024-11-11T22:33:35.899" v="603" actId="20577"/>
        <pc:sldMkLst>
          <pc:docMk/>
          <pc:sldMk cId="1007820470" sldId="274"/>
        </pc:sldMkLst>
        <pc:spChg chg="mod">
          <ac:chgData name="Leanne McGowan" userId="410538df7867a762" providerId="LiveId" clId="{39E1FA4F-F334-4D6D-899B-A5AD85188803}" dt="2024-11-11T22:33:35.899" v="603" actId="20577"/>
          <ac:spMkLst>
            <pc:docMk/>
            <pc:sldMk cId="1007820470" sldId="274"/>
            <ac:spMk id="5" creationId="{00000000-0000-0000-0000-000000000000}"/>
          </ac:spMkLst>
        </pc:spChg>
      </pc:sldChg>
      <pc:sldChg chg="modSp mod">
        <pc:chgData name="Leanne McGowan" userId="410538df7867a762" providerId="LiveId" clId="{39E1FA4F-F334-4D6D-899B-A5AD85188803}" dt="2024-11-11T22:34:25.352" v="625" actId="20577"/>
        <pc:sldMkLst>
          <pc:docMk/>
          <pc:sldMk cId="263740442" sldId="275"/>
        </pc:sldMkLst>
        <pc:spChg chg="mod">
          <ac:chgData name="Leanne McGowan" userId="410538df7867a762" providerId="LiveId" clId="{39E1FA4F-F334-4D6D-899B-A5AD85188803}" dt="2024-11-11T22:34:25.352" v="625" actId="20577"/>
          <ac:spMkLst>
            <pc:docMk/>
            <pc:sldMk cId="263740442" sldId="275"/>
            <ac:spMk id="2" creationId="{00000000-0000-0000-0000-000000000000}"/>
          </ac:spMkLst>
        </pc:spChg>
      </pc:sldChg>
      <pc:sldChg chg="modSp mod">
        <pc:chgData name="Leanne McGowan" userId="410538df7867a762" providerId="LiveId" clId="{39E1FA4F-F334-4D6D-899B-A5AD85188803}" dt="2024-11-11T22:36:54.332" v="785" actId="20577"/>
        <pc:sldMkLst>
          <pc:docMk/>
          <pc:sldMk cId="1726371445" sldId="278"/>
        </pc:sldMkLst>
        <pc:spChg chg="mod">
          <ac:chgData name="Leanne McGowan" userId="410538df7867a762" providerId="LiveId" clId="{39E1FA4F-F334-4D6D-899B-A5AD85188803}" dt="2024-11-11T22:36:54.332" v="785" actId="20577"/>
          <ac:spMkLst>
            <pc:docMk/>
            <pc:sldMk cId="1726371445" sldId="278"/>
            <ac:spMk id="2" creationId="{00000000-0000-0000-0000-000000000000}"/>
          </ac:spMkLst>
        </pc:spChg>
      </pc:sldChg>
      <pc:sldChg chg="modSp mod">
        <pc:chgData name="Leanne McGowan" userId="410538df7867a762" providerId="LiveId" clId="{39E1FA4F-F334-4D6D-899B-A5AD85188803}" dt="2024-11-11T22:37:37.826" v="822" actId="20577"/>
        <pc:sldMkLst>
          <pc:docMk/>
          <pc:sldMk cId="1797414151" sldId="279"/>
        </pc:sldMkLst>
        <pc:spChg chg="mod">
          <ac:chgData name="Leanne McGowan" userId="410538df7867a762" providerId="LiveId" clId="{39E1FA4F-F334-4D6D-899B-A5AD85188803}" dt="2024-11-11T22:37:37.826" v="822" actId="20577"/>
          <ac:spMkLst>
            <pc:docMk/>
            <pc:sldMk cId="1797414151" sldId="279"/>
            <ac:spMk id="2" creationId="{00000000-0000-0000-0000-000000000000}"/>
          </ac:spMkLst>
        </pc:spChg>
      </pc:sldChg>
      <pc:sldChg chg="modSp">
        <pc:chgData name="Leanne McGowan" userId="410538df7867a762" providerId="LiveId" clId="{39E1FA4F-F334-4D6D-899B-A5AD85188803}" dt="2024-11-11T22:23:51.869" v="8"/>
        <pc:sldMkLst>
          <pc:docMk/>
          <pc:sldMk cId="1324334156" sldId="280"/>
        </pc:sldMkLst>
        <pc:spChg chg="mod">
          <ac:chgData name="Leanne McGowan" userId="410538df7867a762" providerId="LiveId" clId="{39E1FA4F-F334-4D6D-899B-A5AD85188803}" dt="2024-11-11T22:23:51.869" v="8"/>
          <ac:spMkLst>
            <pc:docMk/>
            <pc:sldMk cId="1324334156" sldId="280"/>
            <ac:spMk id="2" creationId="{00000000-0000-0000-0000-000000000000}"/>
          </ac:spMkLst>
        </pc:spChg>
      </pc:sldChg>
      <pc:sldChg chg="modSp">
        <pc:chgData name="Leanne McGowan" userId="410538df7867a762" providerId="LiveId" clId="{39E1FA4F-F334-4D6D-899B-A5AD85188803}" dt="2024-11-11T22:23:51.869" v="8"/>
        <pc:sldMkLst>
          <pc:docMk/>
          <pc:sldMk cId="931431458" sldId="282"/>
        </pc:sldMkLst>
        <pc:spChg chg="mod">
          <ac:chgData name="Leanne McGowan" userId="410538df7867a762" providerId="LiveId" clId="{39E1FA4F-F334-4D6D-899B-A5AD85188803}" dt="2024-11-11T22:23:51.869" v="8"/>
          <ac:spMkLst>
            <pc:docMk/>
            <pc:sldMk cId="931431458" sldId="282"/>
            <ac:spMk id="2" creationId="{00000000-0000-0000-0000-000000000000}"/>
          </ac:spMkLst>
        </pc:spChg>
      </pc:sldChg>
      <pc:sldChg chg="modSp">
        <pc:chgData name="Leanne McGowan" userId="410538df7867a762" providerId="LiveId" clId="{39E1FA4F-F334-4D6D-899B-A5AD85188803}" dt="2024-11-11T22:23:51.869" v="8"/>
        <pc:sldMkLst>
          <pc:docMk/>
          <pc:sldMk cId="1067285765" sldId="285"/>
        </pc:sldMkLst>
        <pc:spChg chg="mod">
          <ac:chgData name="Leanne McGowan" userId="410538df7867a762" providerId="LiveId" clId="{39E1FA4F-F334-4D6D-899B-A5AD85188803}" dt="2024-11-11T22:23:51.869" v="8"/>
          <ac:spMkLst>
            <pc:docMk/>
            <pc:sldMk cId="1067285765" sldId="285"/>
            <ac:spMk id="2" creationId="{00000000-0000-0000-0000-000000000000}"/>
          </ac:spMkLst>
        </pc:spChg>
      </pc:sldChg>
      <pc:sldChg chg="modSp mod">
        <pc:chgData name="Leanne McGowan" userId="410538df7867a762" providerId="LiveId" clId="{39E1FA4F-F334-4D6D-899B-A5AD85188803}" dt="2024-11-11T22:40:14.641" v="888" actId="20577"/>
        <pc:sldMkLst>
          <pc:docMk/>
          <pc:sldMk cId="3862807807" sldId="286"/>
        </pc:sldMkLst>
        <pc:spChg chg="mod">
          <ac:chgData name="Leanne McGowan" userId="410538df7867a762" providerId="LiveId" clId="{39E1FA4F-F334-4D6D-899B-A5AD85188803}" dt="2024-11-11T22:40:14.641" v="888" actId="20577"/>
          <ac:spMkLst>
            <pc:docMk/>
            <pc:sldMk cId="3862807807" sldId="286"/>
            <ac:spMk id="2" creationId="{00000000-0000-0000-0000-000000000000}"/>
          </ac:spMkLst>
        </pc:spChg>
      </pc:sldChg>
      <pc:sldChg chg="modSp mod">
        <pc:chgData name="Leanne McGowan" userId="410538df7867a762" providerId="LiveId" clId="{39E1FA4F-F334-4D6D-899B-A5AD85188803}" dt="2024-11-11T22:40:46.238" v="917" actId="20577"/>
        <pc:sldMkLst>
          <pc:docMk/>
          <pc:sldMk cId="468001531" sldId="288"/>
        </pc:sldMkLst>
        <pc:spChg chg="mod">
          <ac:chgData name="Leanne McGowan" userId="410538df7867a762" providerId="LiveId" clId="{39E1FA4F-F334-4D6D-899B-A5AD85188803}" dt="2024-11-11T22:40:46.238" v="917" actId="20577"/>
          <ac:spMkLst>
            <pc:docMk/>
            <pc:sldMk cId="468001531" sldId="288"/>
            <ac:spMk id="3" creationId="{00000000-0000-0000-0000-000000000000}"/>
          </ac:spMkLst>
        </pc:spChg>
      </pc:sldChg>
      <pc:sldChg chg="modSp">
        <pc:chgData name="Leanne McGowan" userId="410538df7867a762" providerId="LiveId" clId="{39E1FA4F-F334-4D6D-899B-A5AD85188803}" dt="2024-11-11T22:23:51.869" v="8"/>
        <pc:sldMkLst>
          <pc:docMk/>
          <pc:sldMk cId="3284102809" sldId="289"/>
        </pc:sldMkLst>
        <pc:spChg chg="mod">
          <ac:chgData name="Leanne McGowan" userId="410538df7867a762" providerId="LiveId" clId="{39E1FA4F-F334-4D6D-899B-A5AD85188803}" dt="2024-11-11T22:23:51.869" v="8"/>
          <ac:spMkLst>
            <pc:docMk/>
            <pc:sldMk cId="3284102809" sldId="289"/>
            <ac:spMk id="2" creationId="{00000000-0000-0000-0000-000000000000}"/>
          </ac:spMkLst>
        </pc:spChg>
        <pc:spChg chg="mod">
          <ac:chgData name="Leanne McGowan" userId="410538df7867a762" providerId="LiveId" clId="{39E1FA4F-F334-4D6D-899B-A5AD85188803}" dt="2024-11-11T22:23:51.869" v="8"/>
          <ac:spMkLst>
            <pc:docMk/>
            <pc:sldMk cId="3284102809" sldId="289"/>
            <ac:spMk id="3" creationId="{436EDA45-7872-CDD3-3F65-E9FDB5A267EB}"/>
          </ac:spMkLst>
        </pc:spChg>
        <pc:spChg chg="mod">
          <ac:chgData name="Leanne McGowan" userId="410538df7867a762" providerId="LiveId" clId="{39E1FA4F-F334-4D6D-899B-A5AD85188803}" dt="2024-11-11T22:23:51.869" v="8"/>
          <ac:spMkLst>
            <pc:docMk/>
            <pc:sldMk cId="3284102809" sldId="289"/>
            <ac:spMk id="4" creationId="{2A60C2A4-2B37-4126-6490-1200C1C9EF36}"/>
          </ac:spMkLst>
        </pc:spChg>
        <pc:spChg chg="mod">
          <ac:chgData name="Leanne McGowan" userId="410538df7867a762" providerId="LiveId" clId="{39E1FA4F-F334-4D6D-899B-A5AD85188803}" dt="2024-11-11T22:23:51.869" v="8"/>
          <ac:spMkLst>
            <pc:docMk/>
            <pc:sldMk cId="3284102809" sldId="289"/>
            <ac:spMk id="11" creationId="{00000000-0000-0000-0000-000000000000}"/>
          </ac:spMkLst>
        </pc:spChg>
        <pc:spChg chg="mod">
          <ac:chgData name="Leanne McGowan" userId="410538df7867a762" providerId="LiveId" clId="{39E1FA4F-F334-4D6D-899B-A5AD85188803}" dt="2024-11-11T22:23:51.869" v="8"/>
          <ac:spMkLst>
            <pc:docMk/>
            <pc:sldMk cId="3284102809" sldId="289"/>
            <ac:spMk id="12" creationId="{00000000-0000-0000-0000-000000000000}"/>
          </ac:spMkLst>
        </pc:spChg>
      </pc:sldChg>
      <pc:sldChg chg="modSp mod">
        <pc:chgData name="Leanne McGowan" userId="410538df7867a762" providerId="LiveId" clId="{39E1FA4F-F334-4D6D-899B-A5AD85188803}" dt="2024-11-11T22:26:37.382" v="275" actId="20577"/>
        <pc:sldMkLst>
          <pc:docMk/>
          <pc:sldMk cId="2262012635" sldId="290"/>
        </pc:sldMkLst>
        <pc:spChg chg="mod">
          <ac:chgData name="Leanne McGowan" userId="410538df7867a762" providerId="LiveId" clId="{39E1FA4F-F334-4D6D-899B-A5AD85188803}" dt="2024-11-11T22:23:51.869" v="8"/>
          <ac:spMkLst>
            <pc:docMk/>
            <pc:sldMk cId="2262012635" sldId="290"/>
            <ac:spMk id="7" creationId="{00000000-0000-0000-0000-000000000000}"/>
          </ac:spMkLst>
        </pc:spChg>
        <pc:spChg chg="mod">
          <ac:chgData name="Leanne McGowan" userId="410538df7867a762" providerId="LiveId" clId="{39E1FA4F-F334-4D6D-899B-A5AD85188803}" dt="2024-11-11T22:26:37.382" v="275" actId="20577"/>
          <ac:spMkLst>
            <pc:docMk/>
            <pc:sldMk cId="2262012635" sldId="290"/>
            <ac:spMk id="8" creationId="{00000000-0000-0000-0000-000000000000}"/>
          </ac:spMkLst>
        </pc:spChg>
        <pc:spChg chg="mod">
          <ac:chgData name="Leanne McGowan" userId="410538df7867a762" providerId="LiveId" clId="{39E1FA4F-F334-4D6D-899B-A5AD85188803}" dt="2024-11-11T22:23:51.869" v="8"/>
          <ac:spMkLst>
            <pc:docMk/>
            <pc:sldMk cId="2262012635" sldId="290"/>
            <ac:spMk id="9" creationId="{4FD2D659-FFDC-892E-9761-6990B4F200FB}"/>
          </ac:spMkLst>
        </pc:spChg>
      </pc:sldChg>
      <pc:sldChg chg="modSp mod">
        <pc:chgData name="Leanne McGowan" userId="410538df7867a762" providerId="LiveId" clId="{39E1FA4F-F334-4D6D-899B-A5AD85188803}" dt="2024-11-11T22:30:04.884" v="358" actId="122"/>
        <pc:sldMkLst>
          <pc:docMk/>
          <pc:sldMk cId="3741520420" sldId="291"/>
        </pc:sldMkLst>
        <pc:spChg chg="mod">
          <ac:chgData name="Leanne McGowan" userId="410538df7867a762" providerId="LiveId" clId="{39E1FA4F-F334-4D6D-899B-A5AD85188803}" dt="2024-11-11T22:30:04.884" v="358" actId="122"/>
          <ac:spMkLst>
            <pc:docMk/>
            <pc:sldMk cId="3741520420" sldId="291"/>
            <ac:spMk id="6" creationId="{00000000-0000-0000-0000-000000000000}"/>
          </ac:spMkLst>
        </pc:spChg>
      </pc:sldChg>
      <pc:sldChg chg="modSp mod">
        <pc:chgData name="Leanne McGowan" userId="410538df7867a762" providerId="LiveId" clId="{39E1FA4F-F334-4D6D-899B-A5AD85188803}" dt="2024-11-11T22:27:38.565" v="276" actId="6549"/>
        <pc:sldMkLst>
          <pc:docMk/>
          <pc:sldMk cId="2384316284" sldId="292"/>
        </pc:sldMkLst>
        <pc:spChg chg="mod">
          <ac:chgData name="Leanne McGowan" userId="410538df7867a762" providerId="LiveId" clId="{39E1FA4F-F334-4D6D-899B-A5AD85188803}" dt="2024-11-11T22:27:38.565" v="276" actId="6549"/>
          <ac:spMkLst>
            <pc:docMk/>
            <pc:sldMk cId="2384316284" sldId="292"/>
            <ac:spMk id="6" creationId="{00000000-0000-0000-0000-000000000000}"/>
          </ac:spMkLst>
        </pc:spChg>
      </pc:sldChg>
      <pc:sldChg chg="modSp">
        <pc:chgData name="Leanne McGowan" userId="410538df7867a762" providerId="LiveId" clId="{39E1FA4F-F334-4D6D-899B-A5AD85188803}" dt="2024-11-11T22:23:51.869" v="8"/>
        <pc:sldMkLst>
          <pc:docMk/>
          <pc:sldMk cId="2248729021" sldId="294"/>
        </pc:sldMkLst>
        <pc:spChg chg="mod">
          <ac:chgData name="Leanne McGowan" userId="410538df7867a762" providerId="LiveId" clId="{39E1FA4F-F334-4D6D-899B-A5AD85188803}" dt="2024-11-11T22:23:51.869" v="8"/>
          <ac:spMkLst>
            <pc:docMk/>
            <pc:sldMk cId="2248729021" sldId="294"/>
            <ac:spMk id="3" creationId="{00000000-0000-0000-0000-000000000000}"/>
          </ac:spMkLst>
        </pc:spChg>
      </pc:sldChg>
      <pc:sldChg chg="modSp mod">
        <pc:chgData name="Leanne McGowan" userId="410538df7867a762" providerId="LiveId" clId="{39E1FA4F-F334-4D6D-899B-A5AD85188803}" dt="2024-11-11T22:32:21.075" v="586" actId="20577"/>
        <pc:sldMkLst>
          <pc:docMk/>
          <pc:sldMk cId="2209090345" sldId="297"/>
        </pc:sldMkLst>
        <pc:spChg chg="mod">
          <ac:chgData name="Leanne McGowan" userId="410538df7867a762" providerId="LiveId" clId="{39E1FA4F-F334-4D6D-899B-A5AD85188803}" dt="2024-11-11T22:32:21.075" v="586" actId="20577"/>
          <ac:spMkLst>
            <pc:docMk/>
            <pc:sldMk cId="2209090345" sldId="297"/>
            <ac:spMk id="5" creationId="{00000000-0000-0000-0000-000000000000}"/>
          </ac:spMkLst>
        </pc:spChg>
        <pc:spChg chg="mod">
          <ac:chgData name="Leanne McGowan" userId="410538df7867a762" providerId="LiveId" clId="{39E1FA4F-F334-4D6D-899B-A5AD85188803}" dt="2024-11-11T22:23:51.869" v="8"/>
          <ac:spMkLst>
            <pc:docMk/>
            <pc:sldMk cId="2209090345" sldId="297"/>
            <ac:spMk id="8" creationId="{00000000-0000-0000-0000-000000000000}"/>
          </ac:spMkLst>
        </pc:spChg>
      </pc:sldChg>
      <pc:sldChg chg="modSp">
        <pc:chgData name="Leanne McGowan" userId="410538df7867a762" providerId="LiveId" clId="{39E1FA4F-F334-4D6D-899B-A5AD85188803}" dt="2024-11-11T22:23:51.869" v="8"/>
        <pc:sldMkLst>
          <pc:docMk/>
          <pc:sldMk cId="1119370146" sldId="299"/>
        </pc:sldMkLst>
        <pc:spChg chg="mod">
          <ac:chgData name="Leanne McGowan" userId="410538df7867a762" providerId="LiveId" clId="{39E1FA4F-F334-4D6D-899B-A5AD85188803}" dt="2024-11-11T22:23:51.869" v="8"/>
          <ac:spMkLst>
            <pc:docMk/>
            <pc:sldMk cId="1119370146" sldId="299"/>
            <ac:spMk id="3" creationId="{00000000-0000-0000-0000-000000000000}"/>
          </ac:spMkLst>
        </pc:spChg>
      </pc:sldChg>
      <pc:sldChg chg="modSp">
        <pc:chgData name="Leanne McGowan" userId="410538df7867a762" providerId="LiveId" clId="{39E1FA4F-F334-4D6D-899B-A5AD85188803}" dt="2024-11-11T22:23:51.869" v="8"/>
        <pc:sldMkLst>
          <pc:docMk/>
          <pc:sldMk cId="3943464016" sldId="300"/>
        </pc:sldMkLst>
        <pc:spChg chg="mod">
          <ac:chgData name="Leanne McGowan" userId="410538df7867a762" providerId="LiveId" clId="{39E1FA4F-F334-4D6D-899B-A5AD85188803}" dt="2024-11-11T22:23:51.869" v="8"/>
          <ac:spMkLst>
            <pc:docMk/>
            <pc:sldMk cId="3943464016" sldId="300"/>
            <ac:spMk id="6" creationId="{00000000-0000-0000-0000-000000000000}"/>
          </ac:spMkLst>
        </pc:spChg>
      </pc:sldChg>
      <pc:sldChg chg="modSp mod">
        <pc:chgData name="Leanne McGowan" userId="410538df7867a762" providerId="LiveId" clId="{39E1FA4F-F334-4D6D-899B-A5AD85188803}" dt="2024-11-11T22:36:19.231" v="748" actId="20577"/>
        <pc:sldMkLst>
          <pc:docMk/>
          <pc:sldMk cId="2945640642" sldId="302"/>
        </pc:sldMkLst>
        <pc:spChg chg="mod">
          <ac:chgData name="Leanne McGowan" userId="410538df7867a762" providerId="LiveId" clId="{39E1FA4F-F334-4D6D-899B-A5AD85188803}" dt="2024-11-11T22:36:19.231" v="748" actId="20577"/>
          <ac:spMkLst>
            <pc:docMk/>
            <pc:sldMk cId="2945640642" sldId="302"/>
            <ac:spMk id="2" creationId="{00000000-0000-0000-0000-000000000000}"/>
          </ac:spMkLst>
        </pc:spChg>
      </pc:sldChg>
      <pc:sldChg chg="modSp mod">
        <pc:chgData name="Leanne McGowan" userId="410538df7867a762" providerId="LiveId" clId="{39E1FA4F-F334-4D6D-899B-A5AD85188803}" dt="2024-11-11T22:38:48.275" v="834" actId="20577"/>
        <pc:sldMkLst>
          <pc:docMk/>
          <pc:sldMk cId="468118544" sldId="303"/>
        </pc:sldMkLst>
        <pc:spChg chg="mod">
          <ac:chgData name="Leanne McGowan" userId="410538df7867a762" providerId="LiveId" clId="{39E1FA4F-F334-4D6D-899B-A5AD85188803}" dt="2024-11-11T22:38:48.275" v="834" actId="20577"/>
          <ac:spMkLst>
            <pc:docMk/>
            <pc:sldMk cId="468118544" sldId="303"/>
            <ac:spMk id="2" creationId="{00000000-0000-0000-0000-000000000000}"/>
          </ac:spMkLst>
        </pc:spChg>
      </pc:sldChg>
      <pc:sldChg chg="modSp">
        <pc:chgData name="Leanne McGowan" userId="410538df7867a762" providerId="LiveId" clId="{39E1FA4F-F334-4D6D-899B-A5AD85188803}" dt="2024-11-11T22:23:51.869" v="8"/>
        <pc:sldMkLst>
          <pc:docMk/>
          <pc:sldMk cId="1940381743" sldId="304"/>
        </pc:sldMkLst>
        <pc:spChg chg="mod">
          <ac:chgData name="Leanne McGowan" userId="410538df7867a762" providerId="LiveId" clId="{39E1FA4F-F334-4D6D-899B-A5AD85188803}" dt="2024-11-11T22:23:51.869" v="8"/>
          <ac:spMkLst>
            <pc:docMk/>
            <pc:sldMk cId="1940381743" sldId="304"/>
            <ac:spMk id="2" creationId="{00000000-0000-0000-0000-000000000000}"/>
          </ac:spMkLst>
        </pc:spChg>
      </pc:sldChg>
      <pc:sldChg chg="modSp mod">
        <pc:chgData name="Leanne McGowan" userId="410538df7867a762" providerId="LiveId" clId="{39E1FA4F-F334-4D6D-899B-A5AD85188803}" dt="2024-11-11T22:41:06.235" v="932"/>
        <pc:sldMkLst>
          <pc:docMk/>
          <pc:sldMk cId="2650259279" sldId="309"/>
        </pc:sldMkLst>
        <pc:spChg chg="mod">
          <ac:chgData name="Leanne McGowan" userId="410538df7867a762" providerId="LiveId" clId="{39E1FA4F-F334-4D6D-899B-A5AD85188803}" dt="2024-11-11T22:41:06.235" v="932"/>
          <ac:spMkLst>
            <pc:docMk/>
            <pc:sldMk cId="2650259279" sldId="309"/>
            <ac:spMk id="3" creationId="{00000000-0000-0000-0000-000000000000}"/>
          </ac:spMkLst>
        </pc:spChg>
      </pc:sldChg>
      <pc:sldChg chg="modSp mod">
        <pc:chgData name="Leanne McGowan" userId="410538df7867a762" providerId="LiveId" clId="{39E1FA4F-F334-4D6D-899B-A5AD85188803}" dt="2024-11-11T22:33:10.226" v="602"/>
        <pc:sldMkLst>
          <pc:docMk/>
          <pc:sldMk cId="285146754" sldId="310"/>
        </pc:sldMkLst>
        <pc:spChg chg="mod">
          <ac:chgData name="Leanne McGowan" userId="410538df7867a762" providerId="LiveId" clId="{39E1FA4F-F334-4D6D-899B-A5AD85188803}" dt="2024-11-11T22:33:10.226" v="602"/>
          <ac:spMkLst>
            <pc:docMk/>
            <pc:sldMk cId="285146754" sldId="310"/>
            <ac:spMk id="3" creationId="{00000000-0000-0000-0000-000000000000}"/>
          </ac:spMkLst>
        </pc:spChg>
      </pc:sldChg>
      <pc:sldChg chg="modSp">
        <pc:chgData name="Leanne McGowan" userId="410538df7867a762" providerId="LiveId" clId="{39E1FA4F-F334-4D6D-899B-A5AD85188803}" dt="2024-11-11T22:23:51.869" v="8"/>
        <pc:sldMkLst>
          <pc:docMk/>
          <pc:sldMk cId="990220217" sldId="311"/>
        </pc:sldMkLst>
        <pc:spChg chg="mod">
          <ac:chgData name="Leanne McGowan" userId="410538df7867a762" providerId="LiveId" clId="{39E1FA4F-F334-4D6D-899B-A5AD85188803}" dt="2024-11-11T22:23:51.869" v="8"/>
          <ac:spMkLst>
            <pc:docMk/>
            <pc:sldMk cId="990220217" sldId="311"/>
            <ac:spMk id="2" creationId="{3ECED61D-E8FC-B63C-019F-B8B044476318}"/>
          </ac:spMkLst>
        </pc:spChg>
        <pc:spChg chg="mod">
          <ac:chgData name="Leanne McGowan" userId="410538df7867a762" providerId="LiveId" clId="{39E1FA4F-F334-4D6D-899B-A5AD85188803}" dt="2024-11-11T22:23:51.869" v="8"/>
          <ac:spMkLst>
            <pc:docMk/>
            <pc:sldMk cId="990220217" sldId="311"/>
            <ac:spMk id="4" creationId="{00000000-0000-0000-0000-000000000000}"/>
          </ac:spMkLst>
        </pc:spChg>
      </pc:sldChg>
      <pc:sldChg chg="modSp">
        <pc:chgData name="Leanne McGowan" userId="410538df7867a762" providerId="LiveId" clId="{39E1FA4F-F334-4D6D-899B-A5AD85188803}" dt="2024-11-11T22:23:51.869" v="8"/>
        <pc:sldMkLst>
          <pc:docMk/>
          <pc:sldMk cId="355723137" sldId="313"/>
        </pc:sldMkLst>
        <pc:spChg chg="mod">
          <ac:chgData name="Leanne McGowan" userId="410538df7867a762" providerId="LiveId" clId="{39E1FA4F-F334-4D6D-899B-A5AD85188803}" dt="2024-11-11T22:23:51.869" v="8"/>
          <ac:spMkLst>
            <pc:docMk/>
            <pc:sldMk cId="355723137" sldId="313"/>
            <ac:spMk id="2" creationId="{0C293BBB-A227-FD74-A3CF-656248BEC76B}"/>
          </ac:spMkLst>
        </pc:spChg>
      </pc:sldChg>
      <pc:sldChg chg="modSp mod">
        <pc:chgData name="Leanne McGowan" userId="410538df7867a762" providerId="LiveId" clId="{39E1FA4F-F334-4D6D-899B-A5AD85188803}" dt="2024-11-11T22:32:46.077" v="587" actId="20577"/>
        <pc:sldMkLst>
          <pc:docMk/>
          <pc:sldMk cId="822486206" sldId="314"/>
        </pc:sldMkLst>
        <pc:spChg chg="mod">
          <ac:chgData name="Leanne McGowan" userId="410538df7867a762" providerId="LiveId" clId="{39E1FA4F-F334-4D6D-899B-A5AD85188803}" dt="2024-11-11T22:32:46.077" v="587" actId="20577"/>
          <ac:spMkLst>
            <pc:docMk/>
            <pc:sldMk cId="822486206" sldId="314"/>
            <ac:spMk id="3" creationId="{2118BD7A-43FE-7754-3BBF-203C6E0EEF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8215"/>
          </a:xfrm>
          <a:prstGeom prst="rect">
            <a:avLst/>
          </a:prstGeom>
        </p:spPr>
        <p:txBody>
          <a:bodyPr vert="horz" lIns="91458" tIns="45729" rIns="91458" bIns="45729" rtlCol="0"/>
          <a:lstStyle>
            <a:lvl1pPr algn="l">
              <a:defRPr sz="1200"/>
            </a:lvl1pPr>
          </a:lstStyle>
          <a:p>
            <a:endParaRPr lang="en-GB"/>
          </a:p>
        </p:txBody>
      </p:sp>
      <p:sp>
        <p:nvSpPr>
          <p:cNvPr id="3" name="Date Placeholder 2"/>
          <p:cNvSpPr>
            <a:spLocks noGrp="1"/>
          </p:cNvSpPr>
          <p:nvPr>
            <p:ph type="dt" sz="quarter" idx="1"/>
          </p:nvPr>
        </p:nvSpPr>
        <p:spPr>
          <a:xfrm>
            <a:off x="3851343" y="0"/>
            <a:ext cx="2946347" cy="498215"/>
          </a:xfrm>
          <a:prstGeom prst="rect">
            <a:avLst/>
          </a:prstGeom>
        </p:spPr>
        <p:txBody>
          <a:bodyPr vert="horz" lIns="91458" tIns="45729" rIns="91458" bIns="45729" rtlCol="0"/>
          <a:lstStyle>
            <a:lvl1pPr algn="r">
              <a:defRPr sz="1200"/>
            </a:lvl1pPr>
          </a:lstStyle>
          <a:p>
            <a:fld id="{64D77BC9-9168-4570-B328-74D1A09F3931}" type="datetimeFigureOut">
              <a:rPr lang="en-GB" smtClean="0"/>
              <a:t>05/01/2025</a:t>
            </a:fld>
            <a:endParaRPr lang="en-GB"/>
          </a:p>
        </p:txBody>
      </p:sp>
      <p:sp>
        <p:nvSpPr>
          <p:cNvPr id="4" name="Footer Placeholder 3"/>
          <p:cNvSpPr>
            <a:spLocks noGrp="1"/>
          </p:cNvSpPr>
          <p:nvPr>
            <p:ph type="ftr" sz="quarter" idx="2"/>
          </p:nvPr>
        </p:nvSpPr>
        <p:spPr>
          <a:xfrm>
            <a:off x="1" y="9431600"/>
            <a:ext cx="2946347" cy="498214"/>
          </a:xfrm>
          <a:prstGeom prst="rect">
            <a:avLst/>
          </a:prstGeom>
        </p:spPr>
        <p:txBody>
          <a:bodyPr vert="horz" lIns="91458" tIns="45729" rIns="91458" bIns="45729" rtlCol="0" anchor="b"/>
          <a:lstStyle>
            <a:lvl1pPr algn="l">
              <a:defRPr sz="1200"/>
            </a:lvl1pPr>
          </a:lstStyle>
          <a:p>
            <a:endParaRPr lang="en-GB"/>
          </a:p>
        </p:txBody>
      </p:sp>
      <p:sp>
        <p:nvSpPr>
          <p:cNvPr id="5" name="Slide Number Placeholder 4"/>
          <p:cNvSpPr>
            <a:spLocks noGrp="1"/>
          </p:cNvSpPr>
          <p:nvPr>
            <p:ph type="sldNum" sz="quarter" idx="3"/>
          </p:nvPr>
        </p:nvSpPr>
        <p:spPr>
          <a:xfrm>
            <a:off x="3851343" y="9431600"/>
            <a:ext cx="2946347" cy="498214"/>
          </a:xfrm>
          <a:prstGeom prst="rect">
            <a:avLst/>
          </a:prstGeom>
        </p:spPr>
        <p:txBody>
          <a:bodyPr vert="horz" lIns="91458" tIns="45729" rIns="91458" bIns="45729" rtlCol="0" anchor="b"/>
          <a:lstStyle>
            <a:lvl1pPr algn="r">
              <a:defRPr sz="1200"/>
            </a:lvl1pPr>
          </a:lstStyle>
          <a:p>
            <a:fld id="{FB3DFDDF-897C-4912-B9EA-F06D8A059D50}" type="slidenum">
              <a:rPr lang="en-GB" smtClean="0"/>
              <a:t>‹#›</a:t>
            </a:fld>
            <a:endParaRPr lang="en-GB"/>
          </a:p>
        </p:txBody>
      </p:sp>
    </p:spTree>
    <p:extLst>
      <p:ext uri="{BB962C8B-B14F-4D97-AF65-F5344CB8AC3E}">
        <p14:creationId xmlns:p14="http://schemas.microsoft.com/office/powerpoint/2010/main" val="19293065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000117-813A-4788-A891-DE8E7B087F43}" type="datetimeFigureOut">
              <a:rPr lang="en-GB" smtClean="0"/>
              <a:t>05/01/2025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3115518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000117-813A-4788-A891-DE8E7B087F43}" type="datetimeFigureOut">
              <a:rPr lang="en-GB" smtClean="0"/>
              <a:t>05/01/2025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189992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000117-813A-4788-A891-DE8E7B087F43}" type="datetimeFigureOut">
              <a:rPr lang="en-GB" smtClean="0"/>
              <a:t>05/01/2025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323931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000117-813A-4788-A891-DE8E7B087F43}" type="datetimeFigureOut">
              <a:rPr lang="en-GB" smtClean="0"/>
              <a:t>05/01/2025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419780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00117-813A-4788-A891-DE8E7B087F43}" type="datetimeFigureOut">
              <a:rPr lang="en-GB" smtClean="0"/>
              <a:t>05/01/2025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143061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000117-813A-4788-A891-DE8E7B087F43}" type="datetimeFigureOut">
              <a:rPr lang="en-GB" smtClean="0"/>
              <a:t>05/01/2025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40727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000117-813A-4788-A891-DE8E7B087F43}" type="datetimeFigureOut">
              <a:rPr lang="en-GB" smtClean="0"/>
              <a:t>05/01/2025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76090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000117-813A-4788-A891-DE8E7B087F43}" type="datetimeFigureOut">
              <a:rPr lang="en-GB" smtClean="0"/>
              <a:t>05/01/2025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179417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00117-813A-4788-A891-DE8E7B087F43}" type="datetimeFigureOut">
              <a:rPr lang="en-GB" smtClean="0"/>
              <a:t>05/01/2025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181180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00117-813A-4788-A891-DE8E7B087F43}" type="datetimeFigureOut">
              <a:rPr lang="en-GB" smtClean="0"/>
              <a:t>05/01/2025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398803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00117-813A-4788-A891-DE8E7B087F43}" type="datetimeFigureOut">
              <a:rPr lang="en-GB" smtClean="0"/>
              <a:t>05/01/2025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85924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00117-813A-4788-A891-DE8E7B087F43}" type="datetimeFigureOut">
              <a:rPr lang="en-GB" smtClean="0"/>
              <a:t>05/01/2025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17D6C-1E49-4C0D-AA97-ADCD0157E152}" type="slidenum">
              <a:rPr lang="en-GB" smtClean="0"/>
              <a:t>‹#›</a:t>
            </a:fld>
            <a:endParaRPr lang="en-GB"/>
          </a:p>
        </p:txBody>
      </p:sp>
    </p:spTree>
    <p:extLst>
      <p:ext uri="{BB962C8B-B14F-4D97-AF65-F5344CB8AC3E}">
        <p14:creationId xmlns:p14="http://schemas.microsoft.com/office/powerpoint/2010/main" val="2315482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wired.me.uk/Parent-Partnership.asp" TargetMode="Externa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sendlowirral.co.uk/"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38.xml"/><Relationship Id="rId18" Type="http://schemas.openxmlformats.org/officeDocument/2006/relationships/slide" Target="slide2.xml"/><Relationship Id="rId3" Type="http://schemas.openxmlformats.org/officeDocument/2006/relationships/slide" Target="slide24.xml"/><Relationship Id="rId7" Type="http://schemas.openxmlformats.org/officeDocument/2006/relationships/slide" Target="slide30.xml"/><Relationship Id="rId12" Type="http://schemas.openxmlformats.org/officeDocument/2006/relationships/slide" Target="slide35.xml"/><Relationship Id="rId17" Type="http://schemas.openxmlformats.org/officeDocument/2006/relationships/slide" Target="slide44.xml"/><Relationship Id="rId2" Type="http://schemas.openxmlformats.org/officeDocument/2006/relationships/slide" Target="slide23.xml"/><Relationship Id="rId16" Type="http://schemas.openxmlformats.org/officeDocument/2006/relationships/slide" Target="slide45.xml"/><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slide" Target="slide34.xml"/><Relationship Id="rId5" Type="http://schemas.openxmlformats.org/officeDocument/2006/relationships/slide" Target="slide26.xml"/><Relationship Id="rId15" Type="http://schemas.openxmlformats.org/officeDocument/2006/relationships/slide" Target="slide43.xml"/><Relationship Id="rId10" Type="http://schemas.openxmlformats.org/officeDocument/2006/relationships/slide" Target="slide33.xml"/><Relationship Id="rId4" Type="http://schemas.openxmlformats.org/officeDocument/2006/relationships/slide" Target="slide25.xml"/><Relationship Id="rId9" Type="http://schemas.openxmlformats.org/officeDocument/2006/relationships/slide" Target="slide32.xml"/><Relationship Id="rId14" Type="http://schemas.openxmlformats.org/officeDocument/2006/relationships/slide" Target="slide39.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8.xml"/><Relationship Id="rId3" Type="http://schemas.openxmlformats.org/officeDocument/2006/relationships/slide" Target="slide6.xml"/><Relationship Id="rId7" Type="http://schemas.openxmlformats.org/officeDocument/2006/relationships/slide" Target="slide13.xml"/><Relationship Id="rId12" Type="http://schemas.openxmlformats.org/officeDocument/2006/relationships/slide" Target="slide11.xml"/><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slide" Target="slide12.xml"/><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slide" Target="slide17.xml"/><Relationship Id="rId4" Type="http://schemas.openxmlformats.org/officeDocument/2006/relationships/slide" Target="slide5.xml"/><Relationship Id="rId9" Type="http://schemas.openxmlformats.org/officeDocument/2006/relationships/slide" Target="slide18.xml"/><Relationship Id="rId14" Type="http://schemas.openxmlformats.org/officeDocument/2006/relationships/slide" Target="slide16.xml"/></Relationships>
</file>

<file path=ppt/slides/_rels/slide3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slide" Target="slide15.xml"/><Relationship Id="rId2" Type="http://schemas.openxmlformats.org/officeDocument/2006/relationships/slide" Target="slide20.xml"/><Relationship Id="rId1" Type="http://schemas.openxmlformats.org/officeDocument/2006/relationships/slideLayout" Target="../slideLayouts/slideLayout6.xml"/><Relationship Id="rId6" Type="http://schemas.openxmlformats.org/officeDocument/2006/relationships/slide" Target="slide19.xml"/><Relationship Id="rId5" Type="http://schemas.openxmlformats.org/officeDocument/2006/relationships/slide" Target="slide14.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4716" y="739978"/>
            <a:ext cx="5334930" cy="3004145"/>
          </a:xfrm>
        </p:spPr>
        <p:txBody>
          <a:bodyPr>
            <a:normAutofit/>
          </a:bodyPr>
          <a:lstStyle/>
          <a:p>
            <a:r>
              <a:rPr lang="en-GB" sz="5100" b="1" dirty="0"/>
              <a:t>Co-op Academy Hillside </a:t>
            </a:r>
            <a:br>
              <a:rPr lang="en-GB" sz="5100" b="1" dirty="0"/>
            </a:br>
            <a:r>
              <a:rPr lang="en-GB" sz="5100" b="1" dirty="0"/>
              <a:t>Interactive Information Report </a:t>
            </a:r>
          </a:p>
        </p:txBody>
      </p:sp>
      <p:sp>
        <p:nvSpPr>
          <p:cNvPr id="3" name="Subtitle 2"/>
          <p:cNvSpPr>
            <a:spLocks noGrp="1"/>
          </p:cNvSpPr>
          <p:nvPr>
            <p:ph type="subTitle" idx="1"/>
          </p:nvPr>
        </p:nvSpPr>
        <p:spPr>
          <a:xfrm>
            <a:off x="6194715" y="3836197"/>
            <a:ext cx="5334931" cy="2189214"/>
          </a:xfrm>
        </p:spPr>
        <p:txBody>
          <a:bodyPr>
            <a:normAutofit/>
          </a:bodyPr>
          <a:lstStyle/>
          <a:p>
            <a:r>
              <a:rPr lang="en-GB" dirty="0"/>
              <a:t>November 2024</a:t>
            </a: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44A5F0B9-F867-61D7-73C9-DDF7521771E2}"/>
              </a:ext>
            </a:extLst>
          </p:cNvPr>
          <p:cNvPicPr>
            <a:picLocks noChangeAspect="1"/>
          </p:cNvPicPr>
          <p:nvPr/>
        </p:nvPicPr>
        <p:blipFill>
          <a:blip r:embed="rId2"/>
          <a:stretch>
            <a:fillRect/>
          </a:stretch>
        </p:blipFill>
        <p:spPr>
          <a:xfrm>
            <a:off x="1156211" y="763041"/>
            <a:ext cx="4204493" cy="4388753"/>
          </a:xfrm>
          <a:prstGeom prst="rect">
            <a:avLst/>
          </a:prstGeom>
        </p:spPr>
      </p:pic>
    </p:spTree>
    <p:extLst>
      <p:ext uri="{BB962C8B-B14F-4D97-AF65-F5344CB8AC3E}">
        <p14:creationId xmlns:p14="http://schemas.microsoft.com/office/powerpoint/2010/main" val="111080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87932" y="3079204"/>
            <a:ext cx="3668847" cy="3370949"/>
          </a:xfrm>
          <a:prstGeom prst="rect">
            <a:avLst/>
          </a:prstGeom>
        </p:spPr>
      </p:pic>
      <p:sp>
        <p:nvSpPr>
          <p:cNvPr id="7" name="Rectangle 6">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3" name="Rectangle 2"/>
          <p:cNvSpPr/>
          <p:nvPr/>
        </p:nvSpPr>
        <p:spPr>
          <a:xfrm>
            <a:off x="251770" y="1828960"/>
            <a:ext cx="11717601" cy="3970318"/>
          </a:xfrm>
          <a:prstGeom prst="rect">
            <a:avLst/>
          </a:prstGeom>
        </p:spPr>
        <p:txBody>
          <a:bodyPr wrap="square">
            <a:spAutoFit/>
          </a:bodyPr>
          <a:lstStyle/>
          <a:p>
            <a:pPr algn="just"/>
            <a:r>
              <a:rPr lang="en-GB" dirty="0"/>
              <a:t>Inclusion is at the heart of everything that Co-op Academy Hillside does.</a:t>
            </a:r>
          </a:p>
          <a:p>
            <a:pPr algn="just"/>
            <a:endParaRPr lang="en-GB" dirty="0"/>
          </a:p>
          <a:p>
            <a:r>
              <a:rPr lang="en-GB" dirty="0"/>
              <a:t>Staff will discuss a child’s progress with them and the child’s views will be taken into consideration when discussing progress and target setting.  </a:t>
            </a:r>
          </a:p>
          <a:p>
            <a:br>
              <a:rPr lang="en-GB" dirty="0"/>
            </a:br>
            <a:r>
              <a:rPr lang="en-GB" dirty="0"/>
              <a:t>Children with SEND are encouraged to comment on their Pupil Passports, they always </a:t>
            </a:r>
          </a:p>
          <a:p>
            <a:r>
              <a:rPr lang="en-GB" dirty="0"/>
              <a:t>help to create their own and attend part of their annual PFA or EHCP review </a:t>
            </a:r>
          </a:p>
          <a:p>
            <a:r>
              <a:rPr lang="en-GB" dirty="0"/>
              <a:t>meetings.</a:t>
            </a:r>
          </a:p>
          <a:p>
            <a:pPr algn="just"/>
            <a:endParaRPr lang="en-GB" dirty="0"/>
          </a:p>
          <a:p>
            <a:pPr algn="just"/>
            <a:r>
              <a:rPr lang="en-GB" dirty="0"/>
              <a:t>All staff actively listen to children and endeavour to respond appropriately to their </a:t>
            </a:r>
          </a:p>
          <a:p>
            <a:pPr algn="just"/>
            <a:r>
              <a:rPr lang="en-GB" dirty="0"/>
              <a:t>needs – vocalised or otherwise indicated.</a:t>
            </a:r>
          </a:p>
          <a:p>
            <a:pPr algn="just"/>
            <a:endParaRPr lang="en-GB" dirty="0"/>
          </a:p>
          <a:p>
            <a:pPr algn="just"/>
            <a:r>
              <a:rPr lang="en-GB" dirty="0"/>
              <a:t>All children are included on trips or activities outside of the classroom and any </a:t>
            </a:r>
          </a:p>
          <a:p>
            <a:pPr algn="just"/>
            <a:r>
              <a:rPr lang="en-GB" dirty="0"/>
              <a:t>adaptations will be made that may be needed.</a:t>
            </a:r>
          </a:p>
        </p:txBody>
      </p:sp>
      <p:sp>
        <p:nvSpPr>
          <p:cNvPr id="8" name="Rectangle 7"/>
          <p:cNvSpPr/>
          <p:nvPr/>
        </p:nvSpPr>
        <p:spPr>
          <a:xfrm>
            <a:off x="130962" y="636732"/>
            <a:ext cx="11959218" cy="1261884"/>
          </a:xfrm>
          <a:prstGeom prst="rect">
            <a:avLst/>
          </a:prstGeom>
        </p:spPr>
        <p:txBody>
          <a:bodyPr wrap="square">
            <a:spAutoFit/>
          </a:bodyPr>
          <a:lstStyle/>
          <a:p>
            <a:r>
              <a:rPr lang="en-US" sz="2400" b="1" dirty="0"/>
              <a:t>How do we involve children / young people with SEND in shaping their education and future?  How will my child be included in activities outside the classroom including trips?</a:t>
            </a:r>
          </a:p>
          <a:p>
            <a:endParaRPr lang="en-GB" sz="2800" b="1" dirty="0"/>
          </a:p>
        </p:txBody>
      </p:sp>
    </p:spTree>
    <p:extLst>
      <p:ext uri="{BB962C8B-B14F-4D97-AF65-F5344CB8AC3E}">
        <p14:creationId xmlns:p14="http://schemas.microsoft.com/office/powerpoint/2010/main" val="224872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3BBB-A227-FD74-A3CF-656248BEC76B}"/>
              </a:ext>
            </a:extLst>
          </p:cNvPr>
          <p:cNvSpPr>
            <a:spLocks noGrp="1"/>
          </p:cNvSpPr>
          <p:nvPr>
            <p:ph type="title"/>
          </p:nvPr>
        </p:nvSpPr>
        <p:spPr>
          <a:xfrm>
            <a:off x="838200" y="365126"/>
            <a:ext cx="10515600" cy="1322998"/>
          </a:xfrm>
        </p:spPr>
        <p:txBody>
          <a:bodyPr>
            <a:normAutofit fontScale="90000"/>
          </a:bodyPr>
          <a:lstStyle/>
          <a:p>
            <a:r>
              <a:rPr lang="en-GB" sz="2700" b="1" u="sng" dirty="0">
                <a:latin typeface="Calibri (body)"/>
              </a:rPr>
              <a:t>How will Co-op Academy Hillside support my child / young person’s social and emotional wellbeing?</a:t>
            </a:r>
            <a:br>
              <a:rPr lang="en-GB" sz="4400" dirty="0"/>
            </a:br>
            <a:endParaRPr lang="en-GB" dirty="0"/>
          </a:p>
        </p:txBody>
      </p:sp>
      <p:sp>
        <p:nvSpPr>
          <p:cNvPr id="3" name="Content Placeholder 2">
            <a:extLst>
              <a:ext uri="{FF2B5EF4-FFF2-40B4-BE49-F238E27FC236}">
                <a16:creationId xmlns:a16="http://schemas.microsoft.com/office/drawing/2014/main" id="{263CCFAF-A117-8750-E652-8A9A171E6DA8}"/>
              </a:ext>
            </a:extLst>
          </p:cNvPr>
          <p:cNvSpPr>
            <a:spLocks noGrp="1"/>
          </p:cNvSpPr>
          <p:nvPr>
            <p:ph idx="1"/>
          </p:nvPr>
        </p:nvSpPr>
        <p:spPr/>
        <p:txBody>
          <a:bodyPr>
            <a:normAutofit fontScale="92500" lnSpcReduction="10000"/>
          </a:bodyPr>
          <a:lstStyle/>
          <a:p>
            <a:r>
              <a:rPr lang="en-GB" dirty="0"/>
              <a:t>Strengths and Difficulties Questionnaires (SDQs) are used to highlight and social and emotional difficulties.</a:t>
            </a:r>
          </a:p>
          <a:p>
            <a:r>
              <a:rPr lang="en-GB" dirty="0"/>
              <a:t>We can provide a range of interventions in school to address any areas of difficulties.</a:t>
            </a:r>
          </a:p>
          <a:p>
            <a:r>
              <a:rPr lang="en-GB" dirty="0"/>
              <a:t>We access support from the NHS Mental Health Support Team – they can work with either parents or children.</a:t>
            </a:r>
          </a:p>
          <a:p>
            <a:r>
              <a:rPr lang="en-GB" dirty="0"/>
              <a:t>We also access support from Crea8ing Communities – they provide a range of mental health, emotional and social support and interventions.</a:t>
            </a:r>
          </a:p>
          <a:p>
            <a:r>
              <a:rPr lang="en-GB" dirty="0"/>
              <a:t>We teach children to be self-regulated learners – the focus is on developing resilience, teaching children how they learn best and how they can set themselves goals.</a:t>
            </a:r>
          </a:p>
        </p:txBody>
      </p:sp>
      <p:sp>
        <p:nvSpPr>
          <p:cNvPr id="4" name="Rectangle 3">
            <a:hlinkClick r:id="rId2" action="ppaction://hlinksldjump"/>
            <a:extLst>
              <a:ext uri="{FF2B5EF4-FFF2-40B4-BE49-F238E27FC236}">
                <a16:creationId xmlns:a16="http://schemas.microsoft.com/office/drawing/2014/main" id="{E8BE0CA1-A351-254B-8A76-A22418C9FA83}"/>
              </a:ext>
            </a:extLst>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35572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774" y="1720936"/>
            <a:ext cx="11652298" cy="3908762"/>
          </a:xfrm>
          <a:prstGeom prst="rect">
            <a:avLst/>
          </a:prstGeom>
        </p:spPr>
        <p:txBody>
          <a:bodyPr wrap="square">
            <a:spAutoFit/>
          </a:bodyPr>
          <a:lstStyle/>
          <a:p>
            <a:pPr algn="just"/>
            <a:r>
              <a:rPr lang="en-GB" dirty="0"/>
              <a:t>Children will have their support documented through the use of either a Pupil Passport, costed provision map, an Education Health and Care Plan or an Individual Health Care Plan. </a:t>
            </a:r>
          </a:p>
          <a:p>
            <a:pPr algn="just"/>
            <a:endParaRPr lang="en-GB" dirty="0"/>
          </a:p>
          <a:p>
            <a:pPr algn="just"/>
            <a:r>
              <a:rPr lang="en-GB" dirty="0"/>
              <a:t>Pupil Passports are usually written by the class teacher and detail the support the child will receive within school. Most provision, equipment and facilities on these plans will be devised by the class teacher within the classroom. This will capture the child and parent/carer voice.</a:t>
            </a:r>
          </a:p>
          <a:p>
            <a:pPr algn="just"/>
            <a:endParaRPr lang="en-GB" dirty="0"/>
          </a:p>
          <a:p>
            <a:pPr algn="just"/>
            <a:r>
              <a:rPr lang="en-GB" dirty="0"/>
              <a:t>For a few children this provision might need to be supported by the </a:t>
            </a:r>
            <a:r>
              <a:rPr lang="en-GB" dirty="0" err="1"/>
              <a:t>SENDCo</a:t>
            </a:r>
            <a:r>
              <a:rPr lang="en-GB" dirty="0"/>
              <a:t>, who may need to involve other agencies in developing class teaching techniques etc. These recommendations will be shared by the SENDCo with the class teacher, parents / carers and meetings may be arranged up to three times a year to discuss progress. </a:t>
            </a:r>
          </a:p>
          <a:p>
            <a:pPr algn="just"/>
            <a:endParaRPr lang="en-GB" dirty="0"/>
          </a:p>
          <a:p>
            <a:pPr algn="just"/>
            <a:r>
              <a:rPr lang="en-GB" dirty="0"/>
              <a:t>Co-op Academy Hillside has an Accessibility Policy to ensure relevant adaptations are made.</a:t>
            </a:r>
          </a:p>
          <a:p>
            <a:pPr algn="just"/>
            <a:endParaRPr lang="en-GB" sz="1400" dirty="0"/>
          </a:p>
          <a:p>
            <a:pPr algn="just"/>
            <a:endParaRPr lang="en-GB" dirty="0"/>
          </a:p>
        </p:txBody>
      </p:sp>
      <p:sp>
        <p:nvSpPr>
          <p:cNvPr id="7" name="Rectangle 6"/>
          <p:cNvSpPr/>
          <p:nvPr/>
        </p:nvSpPr>
        <p:spPr>
          <a:xfrm>
            <a:off x="183293" y="615288"/>
            <a:ext cx="11549162" cy="738664"/>
          </a:xfrm>
          <a:prstGeom prst="rect">
            <a:avLst/>
          </a:prstGeom>
        </p:spPr>
        <p:txBody>
          <a:bodyPr wrap="square">
            <a:spAutoFit/>
          </a:bodyPr>
          <a:lstStyle/>
          <a:p>
            <a:r>
              <a:rPr lang="en-US" sz="2400" b="1" u="sng" dirty="0"/>
              <a:t>How is the school environment made accessible?</a:t>
            </a:r>
          </a:p>
          <a:p>
            <a:endParaRPr lang="en-GB" b="1" dirty="0"/>
          </a:p>
        </p:txBody>
      </p:sp>
      <p:sp>
        <p:nvSpPr>
          <p:cNvPr id="2" name="Rectangle 1">
            <a:hlinkClick r:id="rId2" action="ppaction://hlinksldjump"/>
            <a:extLst>
              <a:ext uri="{FF2B5EF4-FFF2-40B4-BE49-F238E27FC236}">
                <a16:creationId xmlns:a16="http://schemas.microsoft.com/office/drawing/2014/main" id="{8B929633-0EC3-7B19-32E1-45614A4B3BD2}"/>
              </a:ext>
            </a:extLst>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3943464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68643" y="4966056"/>
            <a:ext cx="1721538" cy="1721538"/>
          </a:xfrm>
          <a:prstGeom prst="rect">
            <a:avLst/>
          </a:prstGeom>
        </p:spPr>
      </p:pic>
      <p:sp>
        <p:nvSpPr>
          <p:cNvPr id="5" name="Rectangle 4">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6" name="Rectangle 5"/>
          <p:cNvSpPr/>
          <p:nvPr/>
        </p:nvSpPr>
        <p:spPr>
          <a:xfrm>
            <a:off x="184232" y="1086922"/>
            <a:ext cx="11672554" cy="5432256"/>
          </a:xfrm>
          <a:prstGeom prst="rect">
            <a:avLst/>
          </a:prstGeom>
        </p:spPr>
        <p:txBody>
          <a:bodyPr wrap="square">
            <a:spAutoFit/>
          </a:bodyPr>
          <a:lstStyle/>
          <a:p>
            <a:r>
              <a:rPr lang="en-GB" dirty="0"/>
              <a:t>All of our staff have been trained to deliver High Quality Teaching.  We use external agencies to deal with a particular difficulty a child may have and these can include:</a:t>
            </a:r>
            <a:endParaRPr lang="en-GB" sz="1600" dirty="0"/>
          </a:p>
          <a:p>
            <a:r>
              <a:rPr lang="en-GB" dirty="0"/>
              <a:t>Speech and Language Therapists</a:t>
            </a:r>
          </a:p>
          <a:p>
            <a:pPr fontAlgn="base"/>
            <a:r>
              <a:rPr lang="en-GB" dirty="0"/>
              <a:t>Autism Team</a:t>
            </a:r>
          </a:p>
          <a:p>
            <a:pPr fontAlgn="base"/>
            <a:r>
              <a:rPr lang="en-GB" dirty="0"/>
              <a:t>School Nurse (confidential appointments and support are available from the school nurse. Parents can request an appointment to meet with the school nurse.)</a:t>
            </a:r>
          </a:p>
          <a:p>
            <a:pPr fontAlgn="base"/>
            <a:r>
              <a:rPr lang="en-GB" dirty="0"/>
              <a:t>Educational Psychologists – We access the Educational Psychology services. The psychologist will generally meet with the parents for an initial consultation. He/ she will offer advice for the academy and parents/ carers on how to best support the child in order to take their learning forward. </a:t>
            </a:r>
          </a:p>
          <a:p>
            <a:pPr fontAlgn="base"/>
            <a:r>
              <a:rPr lang="en-GB" dirty="0"/>
              <a:t>Occupational Therapists</a:t>
            </a:r>
          </a:p>
          <a:p>
            <a:br>
              <a:rPr lang="en-GB" sz="1600" dirty="0"/>
            </a:br>
            <a:r>
              <a:rPr lang="en-GB" dirty="0"/>
              <a:t>Staff are kept up to date with training through staff meetings and training delivered by either external agencies or our </a:t>
            </a:r>
            <a:r>
              <a:rPr lang="en-GB" dirty="0" err="1"/>
              <a:t>SENDCo</a:t>
            </a:r>
            <a:r>
              <a:rPr lang="en-GB" dirty="0"/>
              <a:t>.  We use a Trauma Informed approach through staff being trained and advised by our SENDCo.  Our staff have also had training on providing Dyslexia friendly classrooms and different strategies that can be used for children with reading and spelling difficulties.</a:t>
            </a:r>
          </a:p>
          <a:p>
            <a:endParaRPr lang="en-GB" sz="1600" dirty="0"/>
          </a:p>
          <a:p>
            <a:r>
              <a:rPr lang="en-GB" sz="1600" dirty="0"/>
              <a:t>This year, we are focussing on staff being trained on a Speech and Language programme called Colourful Semantics to help</a:t>
            </a:r>
          </a:p>
          <a:p>
            <a:r>
              <a:rPr lang="en-GB" sz="1600" dirty="0"/>
              <a:t>children develop their speaking and writing skills.</a:t>
            </a:r>
          </a:p>
          <a:p>
            <a:br>
              <a:rPr lang="en-GB" sz="1600" dirty="0"/>
            </a:br>
            <a:r>
              <a:rPr lang="en-GB" sz="1500" dirty="0"/>
              <a:t>	</a:t>
            </a:r>
          </a:p>
        </p:txBody>
      </p:sp>
      <p:sp>
        <p:nvSpPr>
          <p:cNvPr id="7" name="Rectangle 6"/>
          <p:cNvSpPr/>
          <p:nvPr/>
        </p:nvSpPr>
        <p:spPr>
          <a:xfrm>
            <a:off x="130667" y="281851"/>
            <a:ext cx="11726119" cy="1107996"/>
          </a:xfrm>
          <a:prstGeom prst="rect">
            <a:avLst/>
          </a:prstGeom>
        </p:spPr>
        <p:txBody>
          <a:bodyPr wrap="square">
            <a:spAutoFit/>
          </a:bodyPr>
          <a:lstStyle/>
          <a:p>
            <a:r>
              <a:rPr lang="en-US" sz="2400" b="1" dirty="0"/>
              <a:t>What expertise for supporting children / young people with SEND do our staff have and what training have they received in the last 3 years?  What other experts do we work with?</a:t>
            </a:r>
          </a:p>
          <a:p>
            <a:endParaRPr lang="en-GB" b="1" dirty="0"/>
          </a:p>
        </p:txBody>
      </p:sp>
    </p:spTree>
    <p:extLst>
      <p:ext uri="{BB962C8B-B14F-4D97-AF65-F5344CB8AC3E}">
        <p14:creationId xmlns:p14="http://schemas.microsoft.com/office/powerpoint/2010/main" val="2384316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11229166" y="602"/>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3" name="Rectangle 2"/>
          <p:cNvSpPr/>
          <p:nvPr/>
        </p:nvSpPr>
        <p:spPr>
          <a:xfrm>
            <a:off x="309136" y="2104999"/>
            <a:ext cx="11685432" cy="3693319"/>
          </a:xfrm>
          <a:prstGeom prst="rect">
            <a:avLst/>
          </a:prstGeom>
        </p:spPr>
        <p:txBody>
          <a:bodyPr wrap="square">
            <a:spAutoFit/>
          </a:bodyPr>
          <a:lstStyle/>
          <a:p>
            <a:pPr algn="just"/>
            <a:endParaRPr lang="en-GB" dirty="0"/>
          </a:p>
          <a:p>
            <a:r>
              <a:rPr lang="en-GB" dirty="0"/>
              <a:t>Initial complaints should be directly raised with the class teacher as most concerns can be quickly ironed out at this stage.</a:t>
            </a:r>
          </a:p>
          <a:p>
            <a:endParaRPr lang="en-GB" dirty="0"/>
          </a:p>
          <a:p>
            <a:r>
              <a:rPr lang="en-GB" dirty="0"/>
              <a:t>All complaints regarding SEND provision follow the academy’s complaints policy.</a:t>
            </a:r>
          </a:p>
          <a:p>
            <a:endParaRPr lang="en-GB" dirty="0"/>
          </a:p>
          <a:p>
            <a:r>
              <a:rPr lang="en-GB" dirty="0"/>
              <a:t>If the complaint remains unresolved, the complaint can be forwarded to our Head Teacher.  The complaint may be directed by the Head Teacher to the Chair of Governors and/or the Governor for SEND.  </a:t>
            </a:r>
          </a:p>
          <a:p>
            <a:endParaRPr lang="en-GB" dirty="0"/>
          </a:p>
          <a:p>
            <a:r>
              <a:rPr lang="en-GB" dirty="0"/>
              <a:t>Parents will also be advised of their right to refer matters of dispute to the Disagreement Resolution Service. Should action need to be taken the complaints procedure will be followed.</a:t>
            </a:r>
          </a:p>
          <a:p>
            <a:endParaRPr lang="en-GB" dirty="0"/>
          </a:p>
          <a:p>
            <a:r>
              <a:rPr lang="en-GB" dirty="0"/>
              <a:t>Wirral’s SEND parent partnership is a useful resource and can be accessed on the link below:</a:t>
            </a:r>
          </a:p>
          <a:p>
            <a:r>
              <a:rPr lang="en-GB" u="sng" dirty="0">
                <a:hlinkClick r:id="rId3"/>
              </a:rPr>
              <a:t>http://www.wired.me.uk/Parent-Partnership.asp</a:t>
            </a:r>
            <a:r>
              <a:rPr lang="en-GB" dirty="0"/>
              <a:t> </a:t>
            </a:r>
          </a:p>
        </p:txBody>
      </p:sp>
      <p:sp>
        <p:nvSpPr>
          <p:cNvPr id="7" name="Rectangle 6"/>
          <p:cNvSpPr/>
          <p:nvPr/>
        </p:nvSpPr>
        <p:spPr>
          <a:xfrm>
            <a:off x="213524" y="968224"/>
            <a:ext cx="11876656" cy="523220"/>
          </a:xfrm>
          <a:prstGeom prst="rect">
            <a:avLst/>
          </a:prstGeom>
        </p:spPr>
        <p:txBody>
          <a:bodyPr wrap="square">
            <a:spAutoFit/>
          </a:bodyPr>
          <a:lstStyle/>
          <a:p>
            <a:r>
              <a:rPr lang="en-GB" sz="2800" b="1" dirty="0"/>
              <a:t>What to do as a parent if you have a complaint about SEND at our school.</a:t>
            </a:r>
            <a:endParaRPr lang="en-GB" sz="2800" dirty="0"/>
          </a:p>
        </p:txBody>
      </p:sp>
    </p:spTree>
    <p:extLst>
      <p:ext uri="{BB962C8B-B14F-4D97-AF65-F5344CB8AC3E}">
        <p14:creationId xmlns:p14="http://schemas.microsoft.com/office/powerpoint/2010/main" val="258275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6" name="Rectangle 5"/>
          <p:cNvSpPr/>
          <p:nvPr/>
        </p:nvSpPr>
        <p:spPr>
          <a:xfrm>
            <a:off x="1440096" y="1986265"/>
            <a:ext cx="8375294" cy="3815403"/>
          </a:xfrm>
          <a:prstGeom prst="rect">
            <a:avLst/>
          </a:prstGeom>
        </p:spPr>
        <p:txBody>
          <a:bodyPr wrap="square">
            <a:spAutoFit/>
          </a:bodyPr>
          <a:lstStyle/>
          <a:p>
            <a:pPr lvl="0" algn="ctr">
              <a:lnSpc>
                <a:spcPct val="90000"/>
              </a:lnSpc>
              <a:spcBef>
                <a:spcPts val="1000"/>
              </a:spcBef>
              <a:defRPr/>
            </a:pPr>
            <a:r>
              <a:rPr lang="en-GB" sz="2400" dirty="0">
                <a:solidFill>
                  <a:prstClr val="black"/>
                </a:solidFill>
              </a:rPr>
              <a:t>Our SEND Team consists of:</a:t>
            </a:r>
          </a:p>
          <a:p>
            <a:pPr lvl="0" algn="ctr">
              <a:lnSpc>
                <a:spcPct val="90000"/>
              </a:lnSpc>
              <a:spcBef>
                <a:spcPts val="1000"/>
              </a:spcBef>
              <a:defRPr/>
            </a:pPr>
            <a:r>
              <a:rPr lang="en-GB" sz="2400" dirty="0">
                <a:solidFill>
                  <a:prstClr val="black"/>
                </a:solidFill>
              </a:rPr>
              <a:t>Executive SENDCo – Mrs McGowan</a:t>
            </a:r>
          </a:p>
          <a:p>
            <a:pPr lvl="0" algn="ctr">
              <a:lnSpc>
                <a:spcPct val="90000"/>
              </a:lnSpc>
              <a:spcBef>
                <a:spcPts val="1000"/>
              </a:spcBef>
              <a:defRPr/>
            </a:pPr>
            <a:r>
              <a:rPr lang="en-GB" sz="2400" dirty="0">
                <a:solidFill>
                  <a:prstClr val="black"/>
                </a:solidFill>
              </a:rPr>
              <a:t>Assistant SENDCo – Mr Farrell</a:t>
            </a:r>
          </a:p>
          <a:p>
            <a:pPr lvl="0" algn="ctr">
              <a:lnSpc>
                <a:spcPct val="90000"/>
              </a:lnSpc>
              <a:spcBef>
                <a:spcPts val="1000"/>
              </a:spcBef>
              <a:defRPr/>
            </a:pPr>
            <a:r>
              <a:rPr lang="en-GB" sz="2400" dirty="0">
                <a:solidFill>
                  <a:prstClr val="black"/>
                </a:solidFill>
              </a:rPr>
              <a:t>SEND Governor – Ms Murphy</a:t>
            </a:r>
          </a:p>
          <a:p>
            <a:pPr lvl="0" algn="ctr">
              <a:lnSpc>
                <a:spcPct val="90000"/>
              </a:lnSpc>
              <a:spcBef>
                <a:spcPts val="1000"/>
              </a:spcBef>
              <a:defRPr/>
            </a:pPr>
            <a:r>
              <a:rPr lang="en-GB" sz="2400" dirty="0">
                <a:solidFill>
                  <a:prstClr val="black"/>
                </a:solidFill>
              </a:rPr>
              <a:t>They can be contacted by phone on </a:t>
            </a:r>
          </a:p>
          <a:p>
            <a:pPr lvl="0" algn="ctr">
              <a:lnSpc>
                <a:spcPct val="90000"/>
              </a:lnSpc>
              <a:spcBef>
                <a:spcPts val="1000"/>
              </a:spcBef>
              <a:defRPr/>
            </a:pPr>
            <a:r>
              <a:rPr lang="en-GB" sz="2400" dirty="0">
                <a:solidFill>
                  <a:prstClr val="black"/>
                </a:solidFill>
              </a:rPr>
              <a:t>0151 677 9960 or</a:t>
            </a:r>
          </a:p>
          <a:p>
            <a:pPr algn="ctr"/>
            <a:r>
              <a:rPr lang="en-GB" sz="2400" dirty="0"/>
              <a:t>email: </a:t>
            </a:r>
            <a:r>
              <a:rPr lang="en-GB" sz="2400" b="1" i="0" dirty="0">
                <a:solidFill>
                  <a:srgbClr val="00A1CC"/>
                </a:solidFill>
                <a:effectLst/>
                <a:latin typeface="Avenir Next"/>
              </a:rPr>
              <a:t>hillside-office@coopacademies.co.uk</a:t>
            </a:r>
            <a:endParaRPr lang="en-GB" sz="2400" b="1" i="0" dirty="0">
              <a:solidFill>
                <a:srgbClr val="243236"/>
              </a:solidFill>
              <a:effectLst/>
              <a:latin typeface="Avenir Next"/>
            </a:endParaRPr>
          </a:p>
          <a:p>
            <a:pPr lvl="0" algn="ctr">
              <a:lnSpc>
                <a:spcPct val="90000"/>
              </a:lnSpc>
              <a:spcBef>
                <a:spcPts val="1000"/>
              </a:spcBef>
              <a:defRPr/>
            </a:pPr>
            <a:endParaRPr lang="en-GB" sz="3600" dirty="0">
              <a:solidFill>
                <a:prstClr val="black"/>
              </a:solidFill>
            </a:endParaRPr>
          </a:p>
        </p:txBody>
      </p:sp>
      <p:sp>
        <p:nvSpPr>
          <p:cNvPr id="7" name="Rectangle 6"/>
          <p:cNvSpPr/>
          <p:nvPr/>
        </p:nvSpPr>
        <p:spPr>
          <a:xfrm>
            <a:off x="248201" y="776422"/>
            <a:ext cx="10732550" cy="480131"/>
          </a:xfrm>
          <a:prstGeom prst="rect">
            <a:avLst/>
          </a:prstGeom>
        </p:spPr>
        <p:txBody>
          <a:bodyPr wrap="square">
            <a:spAutoFit/>
          </a:bodyPr>
          <a:lstStyle/>
          <a:p>
            <a:pPr lvl="0">
              <a:lnSpc>
                <a:spcPct val="90000"/>
              </a:lnSpc>
              <a:spcBef>
                <a:spcPts val="1000"/>
              </a:spcBef>
              <a:defRPr/>
            </a:pPr>
            <a:r>
              <a:rPr lang="en-GB" sz="2800" b="1" dirty="0">
                <a:solidFill>
                  <a:prstClr val="black"/>
                </a:solidFill>
              </a:rPr>
              <a:t>The name and contact details of the SEND co-ordinator:</a:t>
            </a:r>
          </a:p>
        </p:txBody>
      </p:sp>
      <p:sp>
        <p:nvSpPr>
          <p:cNvPr id="2" name="AutoShape 2" descr="https://mail.google.com/mail/ca/u/0/?ui=2&amp;ik=da596b1dfd&amp;view=fimg&amp;th=158b99e2eafec4c3&amp;attid=0.1&amp;disp=emb&amp;attbid=ANGjdJ9PphdGh9wRJQJkBBdROSyfbhGrjmtjMwXd0sg_yfVAzXMfahXZn-Z1k3lrEJEXCJdOWyEe_DPNfD4_PT6lVKYRdKaiZEp0CzkFHxK1pMQeYq9T47RnAK1JHAw&amp;sz=w614-h818&amp;ats=1480583705654&amp;rm=158b99e2eafec4c3&amp;zw&amp;atsh=1"/>
          <p:cNvSpPr>
            <a:spLocks noChangeAspect="1" noChangeArrowheads="1"/>
          </p:cNvSpPr>
          <p:nvPr/>
        </p:nvSpPr>
        <p:spPr bwMode="auto">
          <a:xfrm>
            <a:off x="7892806" y="46385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https://mail.google.com/mail/ca/u/0/?ui=2&amp;ik=da596b1dfd&amp;view=fimg&amp;th=158b9b76932ce49f&amp;attid=0.1&amp;disp=emb&amp;attbid=ANGjdJ9yh6N3aBEGbEm0wSDp4Jl4QpRRuehPtcTFbqTT2Mr-dclwOXB2dMq_oxqo1RqYgY4A_vvQcQyVYNorao62pP8PD5brIl-B6S3qi4BFw8qNIP8sb19SY1uO6XM&amp;sz=w1022-h1894&amp;ats=1480584556280&amp;rm=158b9b76932ce49f&amp;zw&amp;atsh=1"/>
          <p:cNvSpPr>
            <a:spLocks noChangeAspect="1" noChangeArrowheads="1"/>
          </p:cNvSpPr>
          <p:nvPr/>
        </p:nvSpPr>
        <p:spPr bwMode="auto">
          <a:xfrm>
            <a:off x="9510590" y="319223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4152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9226" y="1634151"/>
            <a:ext cx="11652298" cy="4247317"/>
          </a:xfrm>
          <a:prstGeom prst="rect">
            <a:avLst/>
          </a:prstGeom>
        </p:spPr>
        <p:txBody>
          <a:bodyPr wrap="square">
            <a:spAutoFit/>
          </a:bodyPr>
          <a:lstStyle/>
          <a:p>
            <a:pPr algn="just"/>
            <a:r>
              <a:rPr lang="en-GB" dirty="0"/>
              <a:t>For children with a medical condition an Individual Health Care Plan (IHCP) may need to be written with parents/carers and the SENDCo, to guide staff about how to manage these needs. Children with more complex medical conditions may need to have a plan written that involves medics who should also attend the meeting. Necessary additional medical advice to support the medical needs would be detailed at these meetings and provided by the medical team. Hillside also has a small designated medical room that children may use, if necessary.</a:t>
            </a:r>
          </a:p>
          <a:p>
            <a:pPr algn="just"/>
            <a:endParaRPr lang="en-GB" dirty="0"/>
          </a:p>
          <a:p>
            <a:pPr algn="just"/>
            <a:r>
              <a:rPr lang="en-GB" dirty="0"/>
              <a:t>If children’s needs go beyond our school’s expertise, further advice maybe sought from the local authority. Further support for  children may be provided by the LA  through a Pupil Funding Agreement (PFA) or for those with education, health and care issues an Education, Health Care Plan (EHCP). If a child obtains a PFA / EHCP the Local Authority will look at Hillside’s facilities and decide on the most appropriate action to support the child – this maybe at Co-op Academy Hillside or at a specialised base (within school potentially) or alternate provision. For both a PFA and an EHCP children, parents/carers, schools and other agencies need to work together to achieve a good outcome.</a:t>
            </a:r>
          </a:p>
          <a:p>
            <a:pPr algn="just"/>
            <a:endParaRPr lang="en-GB" dirty="0"/>
          </a:p>
          <a:p>
            <a:pPr algn="just"/>
            <a:r>
              <a:rPr lang="en-GB" dirty="0"/>
              <a:t>Children may also have additional input/support through the use of pupil premium money and personal budgets in the future.</a:t>
            </a:r>
          </a:p>
        </p:txBody>
      </p:sp>
      <p:sp>
        <p:nvSpPr>
          <p:cNvPr id="7" name="Rectangle 6"/>
          <p:cNvSpPr/>
          <p:nvPr/>
        </p:nvSpPr>
        <p:spPr>
          <a:xfrm>
            <a:off x="169019" y="52580"/>
            <a:ext cx="11652298" cy="954107"/>
          </a:xfrm>
          <a:prstGeom prst="rect">
            <a:avLst/>
          </a:prstGeom>
        </p:spPr>
        <p:txBody>
          <a:bodyPr wrap="square">
            <a:spAutoFit/>
          </a:bodyPr>
          <a:lstStyle/>
          <a:p>
            <a:r>
              <a:rPr lang="en-GB" sz="2800" b="1" dirty="0"/>
              <a:t>Equipment and facilities to support children with SEND at Co-op Academy Hillside</a:t>
            </a:r>
          </a:p>
        </p:txBody>
      </p:sp>
      <p:sp>
        <p:nvSpPr>
          <p:cNvPr id="2" name="Rectangle 1">
            <a:hlinkClick r:id="rId2" action="ppaction://hlinksldjump"/>
            <a:extLst>
              <a:ext uri="{FF2B5EF4-FFF2-40B4-BE49-F238E27FC236}">
                <a16:creationId xmlns:a16="http://schemas.microsoft.com/office/drawing/2014/main" id="{F08161A8-05E9-74AF-C97F-D7E8B24AC336}"/>
              </a:ext>
            </a:extLst>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130886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60830" y="2820006"/>
            <a:ext cx="4309373" cy="3670946"/>
          </a:xfrm>
          <a:prstGeom prst="rect">
            <a:avLst/>
          </a:prstGeom>
        </p:spPr>
      </p:pic>
      <p:sp>
        <p:nvSpPr>
          <p:cNvPr id="7" name="Rectangle 6">
            <a:hlinkClick r:id="rId3" action="ppaction://hlinksldjump"/>
          </p:cNvPr>
          <p:cNvSpPr/>
          <p:nvPr/>
        </p:nvSpPr>
        <p:spPr>
          <a:xfrm>
            <a:off x="11238358"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5" name="Rectangle 4"/>
          <p:cNvSpPr/>
          <p:nvPr/>
        </p:nvSpPr>
        <p:spPr>
          <a:xfrm>
            <a:off x="361214" y="1700824"/>
            <a:ext cx="11543763" cy="3662541"/>
          </a:xfrm>
          <a:prstGeom prst="rect">
            <a:avLst/>
          </a:prstGeom>
        </p:spPr>
        <p:txBody>
          <a:bodyPr wrap="square">
            <a:spAutoFit/>
          </a:bodyPr>
          <a:lstStyle/>
          <a:p>
            <a:r>
              <a:rPr lang="en-GB" dirty="0"/>
              <a:t>We work closely with a range of external agencies, please see the list in Slide 13.</a:t>
            </a:r>
          </a:p>
          <a:p>
            <a:r>
              <a:rPr lang="en-GB" dirty="0"/>
              <a:t>We signpost families to additional services to help gain the support they may need.  The Local Authority’s Local Offer can be accessed via our website and this service signposts parents, carers and school staff to a wide variety of external support and services.</a:t>
            </a:r>
          </a:p>
          <a:p>
            <a:endParaRPr lang="en-GB" dirty="0"/>
          </a:p>
          <a:p>
            <a:r>
              <a:rPr lang="en-GB" dirty="0"/>
              <a:t>Our families also have access to our Inclusion Manager and </a:t>
            </a:r>
          </a:p>
          <a:p>
            <a:r>
              <a:rPr lang="en-GB" dirty="0"/>
              <a:t>Designated Safeguarding Lead, Ms Michelle Kilby and our Health</a:t>
            </a:r>
          </a:p>
          <a:p>
            <a:r>
              <a:rPr lang="en-GB" dirty="0"/>
              <a:t>Care Practitioner, Mrs Alison Leech.  </a:t>
            </a:r>
          </a:p>
          <a:p>
            <a:r>
              <a:rPr lang="en-GB" dirty="0"/>
              <a:t>They will provide support where needed and </a:t>
            </a:r>
          </a:p>
          <a:p>
            <a:r>
              <a:rPr lang="en-GB" dirty="0"/>
              <a:t>signpost you to agencies that can help – </a:t>
            </a:r>
          </a:p>
          <a:p>
            <a:r>
              <a:rPr lang="en-GB" dirty="0"/>
              <a:t>a problem shared is a problem halved.</a:t>
            </a:r>
          </a:p>
          <a:p>
            <a:br>
              <a:rPr lang="en-GB" dirty="0"/>
            </a:br>
            <a:endParaRPr lang="en-GB" sz="1600" dirty="0"/>
          </a:p>
        </p:txBody>
      </p:sp>
      <p:sp>
        <p:nvSpPr>
          <p:cNvPr id="8" name="Rectangle 7"/>
          <p:cNvSpPr/>
          <p:nvPr/>
        </p:nvSpPr>
        <p:spPr>
          <a:xfrm>
            <a:off x="176012" y="140466"/>
            <a:ext cx="11914168" cy="1384995"/>
          </a:xfrm>
          <a:prstGeom prst="rect">
            <a:avLst/>
          </a:prstGeom>
        </p:spPr>
        <p:txBody>
          <a:bodyPr wrap="square">
            <a:spAutoFit/>
          </a:bodyPr>
          <a:lstStyle/>
          <a:p>
            <a:r>
              <a:rPr lang="en-US" sz="2800" b="1" dirty="0"/>
              <a:t>How our Governing body involve health, social care agencies, LA support services and other bodies in meeting the needs of children with SEND.</a:t>
            </a:r>
          </a:p>
          <a:p>
            <a:endParaRPr lang="en-GB" sz="2800" b="1" dirty="0"/>
          </a:p>
        </p:txBody>
      </p:sp>
    </p:spTree>
    <p:extLst>
      <p:ext uri="{BB962C8B-B14F-4D97-AF65-F5344CB8AC3E}">
        <p14:creationId xmlns:p14="http://schemas.microsoft.com/office/powerpoint/2010/main" val="332598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p:cNvPr>
          <p:cNvSpPr/>
          <p:nvPr/>
        </p:nvSpPr>
        <p:spPr>
          <a:xfrm>
            <a:off x="11229166" y="-5905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8" name="Rectangle 7"/>
          <p:cNvSpPr/>
          <p:nvPr/>
        </p:nvSpPr>
        <p:spPr>
          <a:xfrm>
            <a:off x="188889" y="1058551"/>
            <a:ext cx="11901291" cy="954107"/>
          </a:xfrm>
          <a:prstGeom prst="rect">
            <a:avLst/>
          </a:prstGeom>
        </p:spPr>
        <p:txBody>
          <a:bodyPr wrap="square">
            <a:spAutoFit/>
          </a:bodyPr>
          <a:lstStyle/>
          <a:p>
            <a:r>
              <a:rPr lang="en-GB" sz="2800" b="1" dirty="0"/>
              <a:t>The contact details of support services for parents of children with SEND, including those for arrangements made in accordance with section 32.</a:t>
            </a:r>
          </a:p>
        </p:txBody>
      </p:sp>
      <p:pic>
        <p:nvPicPr>
          <p:cNvPr id="10" name="Picture 9"/>
          <p:cNvPicPr>
            <a:picLocks noChangeAspect="1"/>
          </p:cNvPicPr>
          <p:nvPr/>
        </p:nvPicPr>
        <p:blipFill>
          <a:blip r:embed="rId3"/>
          <a:stretch>
            <a:fillRect/>
          </a:stretch>
        </p:blipFill>
        <p:spPr>
          <a:xfrm>
            <a:off x="7452160" y="4134118"/>
            <a:ext cx="4007330" cy="2199511"/>
          </a:xfrm>
          <a:prstGeom prst="rect">
            <a:avLst/>
          </a:prstGeom>
        </p:spPr>
      </p:pic>
      <p:sp>
        <p:nvSpPr>
          <p:cNvPr id="12" name="Rectangle 11"/>
          <p:cNvSpPr/>
          <p:nvPr/>
        </p:nvSpPr>
        <p:spPr>
          <a:xfrm>
            <a:off x="188889" y="2226415"/>
            <a:ext cx="11505128" cy="646331"/>
          </a:xfrm>
          <a:prstGeom prst="rect">
            <a:avLst/>
          </a:prstGeom>
        </p:spPr>
        <p:txBody>
          <a:bodyPr wrap="square">
            <a:spAutoFit/>
          </a:bodyPr>
          <a:lstStyle/>
          <a:p>
            <a:r>
              <a:rPr lang="en-GB" dirty="0"/>
              <a:t>These are available through the local authority’s local offer which is published at:  </a:t>
            </a:r>
            <a:r>
              <a:rPr lang="en-US" dirty="0">
                <a:hlinkClick r:id="rId4"/>
              </a:rPr>
              <a:t>SENDLO Wirral. Wirral's Local Offer of SEND Services</a:t>
            </a:r>
            <a:endParaRPr lang="en-GB" dirty="0"/>
          </a:p>
        </p:txBody>
      </p:sp>
      <p:pic>
        <p:nvPicPr>
          <p:cNvPr id="3" name="Picture 2">
            <a:extLst>
              <a:ext uri="{FF2B5EF4-FFF2-40B4-BE49-F238E27FC236}">
                <a16:creationId xmlns:a16="http://schemas.microsoft.com/office/drawing/2014/main" id="{70FF8375-C763-A927-7CCA-D5914A91D863}"/>
              </a:ext>
            </a:extLst>
          </p:cNvPr>
          <p:cNvPicPr>
            <a:picLocks noChangeAspect="1"/>
          </p:cNvPicPr>
          <p:nvPr/>
        </p:nvPicPr>
        <p:blipFill>
          <a:blip r:embed="rId5"/>
          <a:stretch>
            <a:fillRect/>
          </a:stretch>
        </p:blipFill>
        <p:spPr>
          <a:xfrm>
            <a:off x="732511" y="3086504"/>
            <a:ext cx="5363490" cy="3240080"/>
          </a:xfrm>
          <a:prstGeom prst="rect">
            <a:avLst/>
          </a:prstGeom>
        </p:spPr>
      </p:pic>
    </p:spTree>
    <p:extLst>
      <p:ext uri="{BB962C8B-B14F-4D97-AF65-F5344CB8AC3E}">
        <p14:creationId xmlns:p14="http://schemas.microsoft.com/office/powerpoint/2010/main" val="1021775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874220" y="4258368"/>
            <a:ext cx="4317780" cy="2599632"/>
          </a:xfrm>
          <a:prstGeom prst="rect">
            <a:avLst/>
          </a:prstGeom>
        </p:spPr>
      </p:pic>
      <p:sp>
        <p:nvSpPr>
          <p:cNvPr id="7" name="Rectangle 6">
            <a:hlinkClick r:id="rId3" action="ppaction://hlinksldjump"/>
          </p:cNvPr>
          <p:cNvSpPr/>
          <p:nvPr/>
        </p:nvSpPr>
        <p:spPr>
          <a:xfrm>
            <a:off x="11229166" y="-1634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5" name="Rectangle 4"/>
          <p:cNvSpPr/>
          <p:nvPr/>
        </p:nvSpPr>
        <p:spPr>
          <a:xfrm>
            <a:off x="348387" y="1689502"/>
            <a:ext cx="11712556" cy="4478149"/>
          </a:xfrm>
          <a:prstGeom prst="rect">
            <a:avLst/>
          </a:prstGeom>
        </p:spPr>
        <p:txBody>
          <a:bodyPr wrap="square">
            <a:spAutoFit/>
          </a:bodyPr>
          <a:lstStyle/>
          <a:p>
            <a:pPr algn="just"/>
            <a:r>
              <a:rPr lang="en-GB" sz="1500" dirty="0"/>
              <a:t>At Hillside, we will try to make any transition as smooth as possible to avoid any additional anxiety for your child.</a:t>
            </a:r>
          </a:p>
          <a:p>
            <a:pPr algn="just"/>
            <a:r>
              <a:rPr lang="en-GB" sz="1500" dirty="0"/>
              <a:t>Parents/carers and a child’s previous setting should inform staff if a child has known SEND. </a:t>
            </a:r>
          </a:p>
          <a:p>
            <a:pPr algn="just"/>
            <a:endParaRPr lang="en-GB" sz="1500" dirty="0"/>
          </a:p>
          <a:p>
            <a:pPr algn="just"/>
            <a:r>
              <a:rPr lang="en-GB" sz="1500" dirty="0"/>
              <a:t>At foundation stage, Family Partnership Worker / FS teachers will arrange to visit the preschool/ home. Children will also be invited for a short session in school if appropriate. For children in key stage 1 and key stage 2, visits before the child starts at our school are given and an appointment with the class teacher / </a:t>
            </a:r>
            <a:r>
              <a:rPr lang="en-GB" sz="1500" dirty="0" err="1"/>
              <a:t>SENDCo</a:t>
            </a:r>
            <a:r>
              <a:rPr lang="en-GB" sz="1500" dirty="0"/>
              <a:t> can be made at any time either in person or by phone to discuss your child. </a:t>
            </a:r>
          </a:p>
          <a:p>
            <a:pPr algn="just"/>
            <a:endParaRPr lang="en-GB" sz="1500" dirty="0"/>
          </a:p>
          <a:p>
            <a:pPr algn="just"/>
            <a:r>
              <a:rPr lang="en-GB" sz="1500" dirty="0"/>
              <a:t>Our Inclusion Manager (Ms Kilby) will conduct home visits for families and encourages visits to the school to improve familiarity with the setting.</a:t>
            </a:r>
          </a:p>
          <a:p>
            <a:pPr algn="just"/>
            <a:endParaRPr lang="en-GB" sz="1500" dirty="0"/>
          </a:p>
          <a:p>
            <a:pPr algn="just"/>
            <a:r>
              <a:rPr lang="en-GB" sz="1500" dirty="0"/>
              <a:t>Between each class/phase at Hillside all children are given transition time. Staff will meet to discuss their new children and any additional needs they may have. All official paperwork and records are kept and passed onto the next teacher or setting. Parents are informed of their child’s new class teacher via their child’s end of year report.  </a:t>
            </a:r>
          </a:p>
          <a:p>
            <a:pPr algn="just"/>
            <a:endParaRPr lang="en-GB" sz="1500" dirty="0"/>
          </a:p>
          <a:p>
            <a:pPr algn="just"/>
            <a:r>
              <a:rPr lang="en-GB" sz="1500" dirty="0"/>
              <a:t>For secondary school transfers, year heads, pastoral teams and </a:t>
            </a:r>
            <a:r>
              <a:rPr lang="en-GB" sz="1500" dirty="0" err="1"/>
              <a:t>SENDCos</a:t>
            </a:r>
            <a:r>
              <a:rPr lang="en-GB" sz="1500" dirty="0"/>
              <a:t>, from the receiving </a:t>
            </a:r>
          </a:p>
          <a:p>
            <a:pPr algn="just"/>
            <a:r>
              <a:rPr lang="en-GB" sz="1500" dirty="0"/>
              <a:t>school, talk to our staff.  Additional meetings are held, when felt necessary, which parents and </a:t>
            </a:r>
          </a:p>
          <a:p>
            <a:pPr algn="just"/>
            <a:r>
              <a:rPr lang="en-GB" sz="1500" dirty="0"/>
              <a:t>children are both invited to. For some children, the secondary schools may provide enhanced </a:t>
            </a:r>
          </a:p>
          <a:p>
            <a:pPr algn="just"/>
            <a:r>
              <a:rPr lang="en-GB" sz="1500" dirty="0"/>
              <a:t>transition support which may include additional visits and staff meeting the child individually at </a:t>
            </a:r>
          </a:p>
          <a:p>
            <a:pPr algn="just"/>
            <a:r>
              <a:rPr lang="en-GB" sz="1500" dirty="0"/>
              <a:t>Hillside in preparation for secondary school, children will engage in learning opportunities relating</a:t>
            </a:r>
          </a:p>
          <a:p>
            <a:pPr algn="just"/>
            <a:r>
              <a:rPr lang="en-GB" sz="1500" dirty="0"/>
              <a:t>to transition and the changes ahead.</a:t>
            </a:r>
          </a:p>
        </p:txBody>
      </p:sp>
      <p:sp>
        <p:nvSpPr>
          <p:cNvPr id="8" name="Rectangle 7"/>
          <p:cNvSpPr/>
          <p:nvPr/>
        </p:nvSpPr>
        <p:spPr>
          <a:xfrm>
            <a:off x="319150" y="304507"/>
            <a:ext cx="11771030" cy="1815882"/>
          </a:xfrm>
          <a:prstGeom prst="rect">
            <a:avLst/>
          </a:prstGeom>
        </p:spPr>
        <p:txBody>
          <a:bodyPr wrap="square">
            <a:spAutoFit/>
          </a:bodyPr>
          <a:lstStyle/>
          <a:p>
            <a:r>
              <a:rPr lang="en-US" sz="2800" b="1" dirty="0"/>
              <a:t>How will Co-op Academy Hillside prepare and support my child / young person moving to or from our academy and how do we prepare them to join the next stage of education and life?</a:t>
            </a:r>
          </a:p>
          <a:p>
            <a:endParaRPr lang="en-GB" sz="2800" b="1" dirty="0"/>
          </a:p>
        </p:txBody>
      </p:sp>
    </p:spTree>
    <p:extLst>
      <p:ext uri="{BB962C8B-B14F-4D97-AF65-F5344CB8AC3E}">
        <p14:creationId xmlns:p14="http://schemas.microsoft.com/office/powerpoint/2010/main" val="220909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653367"/>
            <a:ext cx="10515600" cy="1325563"/>
          </a:xfrm>
        </p:spPr>
        <p:txBody>
          <a:bodyPr>
            <a:normAutofit/>
          </a:bodyPr>
          <a:lstStyle/>
          <a:p>
            <a:r>
              <a:rPr lang="en-GB" b="1" dirty="0"/>
              <a:t>Contents Page – please click on your preferred option and remember to use the back button.</a:t>
            </a:r>
          </a:p>
        </p:txBody>
      </p:sp>
      <p:sp>
        <p:nvSpPr>
          <p:cNvPr id="3" name="Rectangle 2">
            <a:hlinkClick r:id="rId2" action="ppaction://hlinksldjump"/>
          </p:cNvPr>
          <p:cNvSpPr/>
          <p:nvPr/>
        </p:nvSpPr>
        <p:spPr>
          <a:xfrm>
            <a:off x="832338" y="2435986"/>
            <a:ext cx="6618668" cy="944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Co-op Academy Hillside Information Report </a:t>
            </a:r>
            <a:endParaRPr lang="en-GB" sz="2400" dirty="0"/>
          </a:p>
        </p:txBody>
      </p:sp>
      <p:sp>
        <p:nvSpPr>
          <p:cNvPr id="4" name="Rectangle 3">
            <a:hlinkClick r:id="rId3" action="ppaction://hlinksldjump"/>
          </p:cNvPr>
          <p:cNvSpPr/>
          <p:nvPr/>
        </p:nvSpPr>
        <p:spPr>
          <a:xfrm>
            <a:off x="832338" y="4083911"/>
            <a:ext cx="6618668" cy="944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Frequently Asked Questions</a:t>
            </a:r>
            <a:endParaRPr lang="en-GB" sz="2400" dirty="0"/>
          </a:p>
        </p:txBody>
      </p:sp>
    </p:spTree>
    <p:extLst>
      <p:ext uri="{BB962C8B-B14F-4D97-AF65-F5344CB8AC3E}">
        <p14:creationId xmlns:p14="http://schemas.microsoft.com/office/powerpoint/2010/main" val="1119370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20C9-22DE-0CF1-1088-2C631EF147B6}"/>
              </a:ext>
            </a:extLst>
          </p:cNvPr>
          <p:cNvSpPr>
            <a:spLocks noGrp="1"/>
          </p:cNvSpPr>
          <p:nvPr>
            <p:ph type="title"/>
          </p:nvPr>
        </p:nvSpPr>
        <p:spPr/>
        <p:txBody>
          <a:bodyPr>
            <a:normAutofit fontScale="90000"/>
          </a:bodyPr>
          <a:lstStyle/>
          <a:p>
            <a:r>
              <a:rPr lang="en-GB" sz="2700" b="1" dirty="0">
                <a:latin typeface="Calibri (body)"/>
              </a:rPr>
              <a:t>How do we ensure that all members of our academy community are valued and differences respected?</a:t>
            </a:r>
            <a:br>
              <a:rPr lang="en-GB" sz="4400" dirty="0"/>
            </a:br>
            <a:endParaRPr lang="en-GB" dirty="0"/>
          </a:p>
        </p:txBody>
      </p:sp>
      <p:sp>
        <p:nvSpPr>
          <p:cNvPr id="3" name="Content Placeholder 2">
            <a:extLst>
              <a:ext uri="{FF2B5EF4-FFF2-40B4-BE49-F238E27FC236}">
                <a16:creationId xmlns:a16="http://schemas.microsoft.com/office/drawing/2014/main" id="{2118BD7A-43FE-7754-3BBF-203C6E0EEFEE}"/>
              </a:ext>
            </a:extLst>
          </p:cNvPr>
          <p:cNvSpPr>
            <a:spLocks noGrp="1"/>
          </p:cNvSpPr>
          <p:nvPr>
            <p:ph idx="1"/>
          </p:nvPr>
        </p:nvSpPr>
        <p:spPr/>
        <p:txBody>
          <a:bodyPr>
            <a:normAutofit/>
          </a:bodyPr>
          <a:lstStyle/>
          <a:p>
            <a:pPr marL="0" indent="0">
              <a:buNone/>
            </a:pPr>
            <a:r>
              <a:rPr lang="en-US" sz="2000" dirty="0"/>
              <a:t>To ensure that all members of an academy community are valued and differences are respected:</a:t>
            </a:r>
          </a:p>
          <a:p>
            <a:endParaRPr lang="en-US" sz="2000" dirty="0"/>
          </a:p>
          <a:p>
            <a:r>
              <a:rPr lang="en-US" sz="2000" dirty="0"/>
              <a:t>Facilitate open, honest discussions about differences and promote understanding and respect for people from all abilities and backgrounds.  We follow the No Outsiders Curriculum and celebrate differences.</a:t>
            </a:r>
          </a:p>
          <a:p>
            <a:r>
              <a:rPr lang="en-US" sz="2000" dirty="0"/>
              <a:t>Build a culture of community and belonging for pupils, removing barriers to learning and participation, and promoting high standards for all children.  Inclusion is at the heart of all we do, the inclusion of our whole school community.</a:t>
            </a:r>
          </a:p>
          <a:p>
            <a:r>
              <a:rPr lang="en-US" sz="2000" dirty="0"/>
              <a:t>Actively promote equity of opportunity, ensure that members of the academy community know their rights, and reject prejudice or discrimination.  Our PSHE curriculum will address these important issues to help our children grow into responsible members of their community.</a:t>
            </a:r>
          </a:p>
        </p:txBody>
      </p:sp>
      <p:sp>
        <p:nvSpPr>
          <p:cNvPr id="4" name="Rectangle 3">
            <a:hlinkClick r:id="rId2" action="ppaction://hlinksldjump"/>
            <a:extLst>
              <a:ext uri="{FF2B5EF4-FFF2-40B4-BE49-F238E27FC236}">
                <a16:creationId xmlns:a16="http://schemas.microsoft.com/office/drawing/2014/main" id="{2B363F8E-2D51-27C5-A55F-95E9116ABF7E}"/>
              </a:ext>
            </a:extLst>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82248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3506EB-8EDD-C71F-7DA6-E2B8C72B6A16}"/>
              </a:ext>
            </a:extLst>
          </p:cNvPr>
          <p:cNvPicPr>
            <a:picLocks noChangeAspect="1"/>
          </p:cNvPicPr>
          <p:nvPr/>
        </p:nvPicPr>
        <p:blipFill>
          <a:blip r:embed="rId2"/>
          <a:stretch>
            <a:fillRect/>
          </a:stretch>
        </p:blipFill>
        <p:spPr>
          <a:xfrm>
            <a:off x="-1" y="56820"/>
            <a:ext cx="11727767" cy="6755190"/>
          </a:xfrm>
          <a:prstGeom prst="rect">
            <a:avLst/>
          </a:prstGeom>
        </p:spPr>
      </p:pic>
      <p:sp>
        <p:nvSpPr>
          <p:cNvPr id="3" name="Rectangle 2"/>
          <p:cNvSpPr/>
          <p:nvPr/>
        </p:nvSpPr>
        <p:spPr>
          <a:xfrm>
            <a:off x="464234" y="521971"/>
            <a:ext cx="11197883" cy="1938992"/>
          </a:xfrm>
          <a:prstGeom prst="rect">
            <a:avLst/>
          </a:prstGeom>
          <a:solidFill>
            <a:schemeClr val="accent4">
              <a:lumMod val="20000"/>
              <a:lumOff val="80000"/>
            </a:schemeClr>
          </a:solidFill>
        </p:spPr>
        <p:txBody>
          <a:bodyPr wrap="square">
            <a:spAutoFit/>
          </a:bodyPr>
          <a:lstStyle/>
          <a:p>
            <a:r>
              <a:rPr lang="en-GB" sz="2400" dirty="0"/>
              <a:t>Thank you for looking at our school information report.  This next section, frequently asked questions, may help to answer any queries you might have. If you need further information  please contact our school by either coming in, phoning 0151 677 9960 or emailing: </a:t>
            </a:r>
            <a:r>
              <a:rPr lang="en-GB" sz="2400" b="1" i="0" dirty="0">
                <a:solidFill>
                  <a:srgbClr val="00A1CC"/>
                </a:solidFill>
                <a:effectLst/>
                <a:latin typeface="Avenir Next"/>
              </a:rPr>
              <a:t>hillside-office@coopacademies.co.uk</a:t>
            </a:r>
            <a:endParaRPr lang="en-GB" sz="2400" b="1" i="0" dirty="0">
              <a:solidFill>
                <a:srgbClr val="243236"/>
              </a:solidFill>
              <a:effectLst/>
              <a:latin typeface="Avenir Next"/>
            </a:endParaRPr>
          </a:p>
          <a:p>
            <a:endParaRPr lang="en-GB" sz="2400" dirty="0"/>
          </a:p>
        </p:txBody>
      </p:sp>
      <p:sp>
        <p:nvSpPr>
          <p:cNvPr id="4" name="Rectangle 3">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85146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53119956"/>
              </p:ext>
            </p:extLst>
          </p:nvPr>
        </p:nvGraphicFramePr>
        <p:xfrm>
          <a:off x="0" y="-7933"/>
          <a:ext cx="12224825" cy="6901102"/>
        </p:xfrm>
        <a:graphic>
          <a:graphicData uri="http://schemas.openxmlformats.org/drawingml/2006/table">
            <a:tbl>
              <a:tblPr/>
              <a:tblGrid>
                <a:gridCol w="4028049">
                  <a:extLst>
                    <a:ext uri="{9D8B030D-6E8A-4147-A177-3AD203B41FA5}">
                      <a16:colId xmlns:a16="http://schemas.microsoft.com/office/drawing/2014/main" val="20000"/>
                    </a:ext>
                  </a:extLst>
                </a:gridCol>
                <a:gridCol w="4028049">
                  <a:extLst>
                    <a:ext uri="{9D8B030D-6E8A-4147-A177-3AD203B41FA5}">
                      <a16:colId xmlns:a16="http://schemas.microsoft.com/office/drawing/2014/main" val="20001"/>
                    </a:ext>
                  </a:extLst>
                </a:gridCol>
                <a:gridCol w="4168727">
                  <a:extLst>
                    <a:ext uri="{9D8B030D-6E8A-4147-A177-3AD203B41FA5}">
                      <a16:colId xmlns:a16="http://schemas.microsoft.com/office/drawing/2014/main" val="20002"/>
                    </a:ext>
                  </a:extLst>
                </a:gridCol>
              </a:tblGrid>
              <a:tr h="1393833">
                <a:tc gridSpan="3">
                  <a:txBody>
                    <a:bodyPr/>
                    <a:lstStyle/>
                    <a:p>
                      <a:pPr algn="ctr"/>
                      <a:r>
                        <a:rPr lang="en-GB" sz="3600" dirty="0">
                          <a:solidFill>
                            <a:srgbClr val="0070C0"/>
                          </a:solidFill>
                        </a:rPr>
                        <a:t>FREQUENTLY ASKED QUESTIONS </a:t>
                      </a:r>
                    </a:p>
                    <a:p>
                      <a:pPr algn="ctr"/>
                      <a:r>
                        <a:rPr lang="en-GB" sz="3600" dirty="0">
                          <a:solidFill>
                            <a:srgbClr val="0070C0"/>
                          </a:solidFill>
                        </a:rPr>
                        <a:t>(Click </a:t>
                      </a:r>
                      <a:r>
                        <a:rPr lang="en-GB" sz="3600" baseline="0" dirty="0">
                          <a:solidFill>
                            <a:srgbClr val="0070C0"/>
                          </a:solidFill>
                        </a:rPr>
                        <a:t>on the question you need the answer to)</a:t>
                      </a:r>
                      <a:endParaRPr lang="en-GB" sz="3600" dirty="0">
                        <a:solidFill>
                          <a:srgbClr val="0070C0"/>
                        </a:solidFill>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6246">
                <a:tc>
                  <a:txBody>
                    <a:bodyPr/>
                    <a:lstStyle/>
                    <a:p>
                      <a:r>
                        <a:rPr lang="en-GB" sz="1400" b="1" dirty="0">
                          <a:hlinkClick r:id="rId2" action="ppaction://hlinksldjump"/>
                        </a:rPr>
                        <a:t>1. </a:t>
                      </a:r>
                      <a:r>
                        <a:rPr lang="en-GB" sz="1400" b="1" dirty="0">
                          <a:solidFill>
                            <a:schemeClr val="tx1"/>
                          </a:solidFill>
                          <a:hlinkClick r:id="rId2" action="ppaction://hlinksldjump"/>
                        </a:rPr>
                        <a:t>How will you know if my child needs extra help? </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3" action="ppaction://hlinksldjump"/>
                        </a:rPr>
                        <a:t>2. What should I do if I think my child may have special educational needs?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4" action="ppaction://hlinksldjump"/>
                        </a:rPr>
                        <a:t>3. How will staff support my child?</a:t>
                      </a:r>
                      <a:endParaRPr lang="en-GB" sz="1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414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5" action="ppaction://hlinksldjump"/>
                        </a:rPr>
                        <a:t>4. How will the curriculum be matched to my child’s/young person’s needs?</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6" action="ppaction://hlinksldjump"/>
                        </a:rPr>
                        <a:t>5. How will I know how my child is doing and how will you help me to support my child’s/young person’s learning?</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7" action="ppaction://hlinksldjump"/>
                        </a:rPr>
                        <a:t>6</a:t>
                      </a:r>
                      <a:r>
                        <a:rPr lang="en-GB" sz="1400" dirty="0">
                          <a:hlinkClick r:id="rId7" action="ppaction://hlinksldjump"/>
                        </a:rPr>
                        <a:t>. </a:t>
                      </a:r>
                      <a:r>
                        <a:rPr lang="en-GB" sz="1400" b="1" dirty="0">
                          <a:hlinkClick r:id="rId7" action="ppaction://hlinksldjump"/>
                        </a:rPr>
                        <a:t>What support will there be for my child’s overall well-being?</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16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8" action="ppaction://hlinksldjump"/>
                        </a:rPr>
                        <a:t>7. What specialist services and expertise are available or accessed by you?</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hlinkClick r:id="rId9" action="ppaction://hlinksldjump"/>
                        </a:rPr>
                        <a:t>8.</a:t>
                      </a:r>
                      <a:r>
                        <a:rPr lang="en-GB" sz="1400" b="1" baseline="0" dirty="0">
                          <a:hlinkClick r:id="rId9" action="ppaction://hlinksldjump"/>
                        </a:rPr>
                        <a:t> </a:t>
                      </a:r>
                      <a:r>
                        <a:rPr lang="en-GB" sz="1400" b="1" dirty="0">
                          <a:hlinkClick r:id="rId9" action="ppaction://hlinksldjump"/>
                        </a:rPr>
                        <a:t>What training are the staff supporting my child with SEND had or are having?</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0" action="ppaction://hlinksldjump"/>
                        </a:rPr>
                        <a:t>9. How will my child be included in activities outside the classroom including school trips?</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532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1" action="ppaction://hlinksldjump"/>
                        </a:rPr>
                        <a:t>10. How accessible is your school?</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2" action="ppaction://hlinksldjump"/>
                        </a:rPr>
                        <a:t>11. How will you prepare and support my child</a:t>
                      </a:r>
                      <a:r>
                        <a:rPr lang="en-GB" sz="1400" b="1" baseline="0" dirty="0">
                          <a:hlinkClick r:id="rId12" action="ppaction://hlinksldjump"/>
                        </a:rPr>
                        <a:t> </a:t>
                      </a:r>
                      <a:r>
                        <a:rPr lang="en-GB" sz="1400" b="1" dirty="0">
                          <a:hlinkClick r:id="rId12" action="ppaction://hlinksldjump"/>
                        </a:rPr>
                        <a:t>to join your setting or school and transfer to a new setting or school for the next stage of education and life?</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hlinkClick r:id="rId13" action="ppaction://hlinksldjump"/>
                        </a:rPr>
                        <a:t>12. How are your resources allocated and matched to my child’s needs?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382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4" action="ppaction://hlinksldjump"/>
                        </a:rPr>
                        <a:t>13. How is the decision made about what type and how much support my child will receive?</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5" action="ppaction://hlinksldjump"/>
                        </a:rPr>
                        <a:t>14. Who can I contact for further information?</a:t>
                      </a:r>
                      <a:endParaRPr lang="en-GB" sz="1400" dirty="0"/>
                    </a:p>
                    <a:p>
                      <a:endParaRPr lang="en-GB" sz="1400" dirty="0"/>
                    </a:p>
                    <a:p>
                      <a:endParaRPr lang="en-GB"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6" action="ppaction://hlinksldjump"/>
                        </a:rPr>
                        <a:t>16. How will information about the child be circulated to all members of staff and who will be responsible for that?</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7" action="ppaction://hlinksldjump"/>
                        </a:rPr>
                        <a:t>15. Can staff get extra help from experts outside if they need to? (</a:t>
                      </a:r>
                      <a:r>
                        <a:rPr lang="en-GB" sz="1400" b="1" dirty="0" err="1">
                          <a:hlinkClick r:id="rId17" action="ppaction://hlinksldjump"/>
                        </a:rPr>
                        <a:t>eg</a:t>
                      </a:r>
                      <a:r>
                        <a:rPr lang="en-GB" sz="1400" b="1" dirty="0">
                          <a:hlinkClick r:id="rId17" action="ppaction://hlinksldjump"/>
                        </a:rPr>
                        <a:t> advice and training on medical conditions)</a:t>
                      </a:r>
                      <a:endParaRPr lang="en-GB" sz="14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Rectangle 2">
            <a:hlinkClick r:id="rId18" action="ppaction://hlinksldjump"/>
          </p:cNvPr>
          <p:cNvSpPr/>
          <p:nvPr/>
        </p:nvSpPr>
        <p:spPr>
          <a:xfrm>
            <a:off x="11130892" y="0"/>
            <a:ext cx="1061108" cy="524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Return to Contents</a:t>
            </a:r>
          </a:p>
        </p:txBody>
      </p:sp>
    </p:spTree>
    <p:extLst>
      <p:ext uri="{BB962C8B-B14F-4D97-AF65-F5344CB8AC3E}">
        <p14:creationId xmlns:p14="http://schemas.microsoft.com/office/powerpoint/2010/main" val="307754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7988F6-0F99-1298-24D0-89747E553911}"/>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527539" y="521971"/>
            <a:ext cx="11121122" cy="4647426"/>
          </a:xfrm>
          <a:prstGeom prst="rect">
            <a:avLst/>
          </a:prstGeom>
          <a:solidFill>
            <a:schemeClr val="accent4">
              <a:lumMod val="20000"/>
              <a:lumOff val="80000"/>
            </a:schemeClr>
          </a:solidFill>
        </p:spPr>
        <p:txBody>
          <a:bodyPr wrap="square">
            <a:spAutoFit/>
          </a:bodyPr>
          <a:lstStyle/>
          <a:p>
            <a:pPr marL="514350" indent="-514350" algn="just">
              <a:buAutoNum type="arabicPeriod"/>
            </a:pPr>
            <a:r>
              <a:rPr lang="en-GB" sz="2800" b="1" u="sng" dirty="0"/>
              <a:t>How will you know if my child need extra help?</a:t>
            </a:r>
          </a:p>
          <a:p>
            <a:endParaRPr lang="en-GB" sz="2800" b="1" dirty="0"/>
          </a:p>
          <a:p>
            <a:r>
              <a:rPr lang="en-GB" sz="2000" dirty="0"/>
              <a:t>At school, we are constantly assessing your child’s progress both in line with their previous attainment and development and that of their peers, both academic and contextual progress is monitored. If your child appears to be developing at a different rate to expected norms, the class teacher or </a:t>
            </a:r>
            <a:r>
              <a:rPr lang="en-GB" sz="2000" dirty="0" err="1"/>
              <a:t>SENDCo</a:t>
            </a:r>
            <a:r>
              <a:rPr lang="en-GB" sz="2000" dirty="0"/>
              <a:t> will approach you and discuss any concerns with you.</a:t>
            </a:r>
          </a:p>
          <a:p>
            <a:r>
              <a:rPr lang="en-GB" sz="2000" dirty="0"/>
              <a:t>Concerns may be raised if:</a:t>
            </a:r>
          </a:p>
          <a:p>
            <a:pPr marL="342900" indent="-342900">
              <a:buFont typeface="Arial" panose="020B0604020202020204" pitchFamily="34" charset="0"/>
              <a:buChar char="•"/>
            </a:pPr>
            <a:r>
              <a:rPr lang="en-GB" sz="2000" dirty="0"/>
              <a:t>There is little or no progress academically;</a:t>
            </a:r>
          </a:p>
          <a:p>
            <a:pPr marL="342900" indent="-342900">
              <a:buFont typeface="Arial" panose="020B0604020202020204" pitchFamily="34" charset="0"/>
              <a:buChar char="•"/>
            </a:pPr>
            <a:r>
              <a:rPr lang="en-GB" sz="2000" dirty="0"/>
              <a:t>Social emotional difficulties are becoming challenging;</a:t>
            </a:r>
          </a:p>
          <a:p>
            <a:pPr marL="342900" indent="-342900">
              <a:buFont typeface="Arial" panose="020B0604020202020204" pitchFamily="34" charset="0"/>
              <a:buChar char="•"/>
            </a:pPr>
            <a:r>
              <a:rPr lang="en-GB" sz="2000" dirty="0"/>
              <a:t>Sensory/ physical difficulties become evident;</a:t>
            </a:r>
          </a:p>
          <a:p>
            <a:pPr marL="342900" indent="-342900">
              <a:buFont typeface="Arial" panose="020B0604020202020204" pitchFamily="34" charset="0"/>
              <a:buChar char="•"/>
            </a:pPr>
            <a:r>
              <a:rPr lang="en-GB" sz="2000" dirty="0"/>
              <a:t>A specific difficulty is evident in English or maths skills;</a:t>
            </a:r>
          </a:p>
          <a:p>
            <a:pPr marL="342900" indent="-342900">
              <a:buFont typeface="Arial" panose="020B0604020202020204" pitchFamily="34" charset="0"/>
              <a:buChar char="•"/>
            </a:pPr>
            <a:r>
              <a:rPr lang="en-GB" sz="2000" dirty="0"/>
              <a:t>Social communication or interaction problems increase despite intervention;</a:t>
            </a:r>
          </a:p>
          <a:p>
            <a:pPr marL="342900" indent="-342900">
              <a:buFont typeface="Arial" panose="020B0604020202020204" pitchFamily="34" charset="0"/>
              <a:buChar char="•"/>
            </a:pPr>
            <a:r>
              <a:rPr lang="en-GB" sz="2000" dirty="0"/>
              <a:t>Speech and communication skills do not develop appropriately.</a:t>
            </a:r>
          </a:p>
          <a:p>
            <a:pPr marL="342900" indent="-342900">
              <a:buFont typeface="Arial" panose="020B0604020202020204" pitchFamily="34" charset="0"/>
              <a:buChar char="•"/>
            </a:pPr>
            <a:endParaRPr lang="en-GB" sz="2000" dirty="0"/>
          </a:p>
        </p:txBody>
      </p:sp>
      <p:sp>
        <p:nvSpPr>
          <p:cNvPr id="4" name="Rectangle 3">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3933739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FD9D09-B0CC-0748-F5D7-87CF4BAEEFD8}"/>
              </a:ext>
            </a:extLst>
          </p:cNvPr>
          <p:cNvPicPr>
            <a:picLocks noChangeAspect="1"/>
          </p:cNvPicPr>
          <p:nvPr/>
        </p:nvPicPr>
        <p:blipFill>
          <a:blip r:embed="rId2"/>
          <a:stretch>
            <a:fillRect/>
          </a:stretch>
        </p:blipFill>
        <p:spPr>
          <a:xfrm>
            <a:off x="310101" y="8293"/>
            <a:ext cx="11691204" cy="6794985"/>
          </a:xfrm>
          <a:prstGeom prst="rect">
            <a:avLst/>
          </a:prstGeom>
        </p:spPr>
      </p:pic>
      <p:sp>
        <p:nvSpPr>
          <p:cNvPr id="5" name="Rectangle 4"/>
          <p:cNvSpPr/>
          <p:nvPr/>
        </p:nvSpPr>
        <p:spPr>
          <a:xfrm>
            <a:off x="972234" y="-26948"/>
            <a:ext cx="11029071" cy="2677656"/>
          </a:xfrm>
          <a:prstGeom prst="rect">
            <a:avLst/>
          </a:prstGeom>
          <a:solidFill>
            <a:schemeClr val="accent4">
              <a:lumMod val="20000"/>
              <a:lumOff val="80000"/>
            </a:schemeClr>
          </a:solidFill>
        </p:spPr>
        <p:txBody>
          <a:bodyPr wrap="square">
            <a:spAutoFit/>
          </a:bodyPr>
          <a:lstStyle/>
          <a:p>
            <a:r>
              <a:rPr lang="en-GB" sz="2800" b="1" u="sng" dirty="0"/>
              <a:t>2. What should I do if I think my child may have special educational needs?</a:t>
            </a:r>
          </a:p>
          <a:p>
            <a:endParaRPr lang="en-GB" sz="2800" b="1" u="sng" dirty="0"/>
          </a:p>
          <a:p>
            <a:pPr algn="just"/>
            <a:r>
              <a:rPr lang="en-GB" sz="2800" dirty="0"/>
              <a:t>Come into school and talk to your child’s class teacher as they will be the person who knows your child best. You may also want to speak to the school Executive SENDCo, Mrs McGowan.</a:t>
            </a:r>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1007820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reading a book&#10;&#10;Description automatically generated">
            <a:extLst>
              <a:ext uri="{FF2B5EF4-FFF2-40B4-BE49-F238E27FC236}">
                <a16:creationId xmlns:a16="http://schemas.microsoft.com/office/drawing/2014/main" id="{FA2722EE-4C0B-7884-CC12-DC9CC217C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92369" y="309489"/>
            <a:ext cx="11521440" cy="5755422"/>
          </a:xfrm>
          <a:prstGeom prst="rect">
            <a:avLst/>
          </a:prstGeom>
          <a:solidFill>
            <a:schemeClr val="accent4">
              <a:lumMod val="20000"/>
              <a:lumOff val="80000"/>
            </a:schemeClr>
          </a:solidFill>
        </p:spPr>
        <p:txBody>
          <a:bodyPr wrap="square">
            <a:spAutoFit/>
          </a:bodyPr>
          <a:lstStyle/>
          <a:p>
            <a:r>
              <a:rPr lang="en-GB" sz="2800" b="1" u="sng" dirty="0"/>
              <a:t>3. How will staff support my child?</a:t>
            </a:r>
          </a:p>
          <a:p>
            <a:endParaRPr lang="en-GB" sz="2800" dirty="0"/>
          </a:p>
          <a:p>
            <a:r>
              <a:rPr lang="en-GB" sz="2400" dirty="0"/>
              <a:t>We aim to meet the needs of all our children within the classroom through high quality teaching. Some children may require further support within the classroom or school. This support could be delivered by; class teacher, another teacher, teaching assistant or additional staff who are employed by the school through the local authority via the Executive SENDCo.</a:t>
            </a:r>
          </a:p>
          <a:p>
            <a:endParaRPr lang="en-GB" sz="2400" dirty="0"/>
          </a:p>
          <a:p>
            <a:r>
              <a:rPr lang="en-GB" sz="2400" dirty="0"/>
              <a:t>The resources, staff involved, staff roles and frequency of support offered to your child would be dependent on their needs and this would be clearly shown on your son/daughter’s Pupil Passport. The Pupil Passport would be explained to you by the class teacher at each termly review.</a:t>
            </a:r>
          </a:p>
          <a:p>
            <a:endParaRPr lang="en-GB" sz="2400" dirty="0"/>
          </a:p>
          <a:p>
            <a:r>
              <a:rPr lang="en-GB" sz="2400" dirty="0"/>
              <a:t>The school Executive SENDCo, leadership team and governors are involved in the monitoring of provision and its effectiveness.</a:t>
            </a:r>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63740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5FC115-1AA8-9B04-D106-7CDB7F1509B1}"/>
              </a:ext>
            </a:extLst>
          </p:cNvPr>
          <p:cNvPicPr>
            <a:picLocks noChangeAspect="1"/>
          </p:cNvPicPr>
          <p:nvPr/>
        </p:nvPicPr>
        <p:blipFill>
          <a:blip r:embed="rId2"/>
          <a:stretch>
            <a:fillRect/>
          </a:stretch>
        </p:blipFill>
        <p:spPr>
          <a:xfrm>
            <a:off x="789354" y="-21375"/>
            <a:ext cx="11088955" cy="6820760"/>
          </a:xfrm>
          <a:prstGeom prst="rect">
            <a:avLst/>
          </a:prstGeom>
        </p:spPr>
      </p:pic>
      <p:sp>
        <p:nvSpPr>
          <p:cNvPr id="2" name="Rectangle 1"/>
          <p:cNvSpPr/>
          <p:nvPr/>
        </p:nvSpPr>
        <p:spPr>
          <a:xfrm>
            <a:off x="360608" y="751493"/>
            <a:ext cx="11517701" cy="4832092"/>
          </a:xfrm>
          <a:prstGeom prst="rect">
            <a:avLst/>
          </a:prstGeom>
          <a:solidFill>
            <a:schemeClr val="accent4">
              <a:lumMod val="20000"/>
              <a:lumOff val="80000"/>
            </a:schemeClr>
          </a:solidFill>
        </p:spPr>
        <p:txBody>
          <a:bodyPr wrap="square">
            <a:spAutoFit/>
          </a:bodyPr>
          <a:lstStyle/>
          <a:p>
            <a:r>
              <a:rPr lang="en-GB" sz="2800" dirty="0"/>
              <a:t>4. </a:t>
            </a:r>
            <a:r>
              <a:rPr lang="en-GB" sz="2800" b="1" u="sng" dirty="0"/>
              <a:t>How will the curriculum be matched to my child’s / young person’s needs?</a:t>
            </a:r>
          </a:p>
          <a:p>
            <a:endParaRPr lang="en-GB" sz="2800" dirty="0"/>
          </a:p>
          <a:p>
            <a:pPr algn="just"/>
            <a:r>
              <a:rPr lang="en-GB" sz="2800" dirty="0"/>
              <a:t>All our children have access to a broad and balanced curriculum. Each teacher has high expectations for their children based on prior assessment and will adapt their teaching to allow for individual progress. Potential areas of difficulty for a child will be considered during planning, to allow for each child to be included in the class learning and achieve their own personal goal. </a:t>
            </a:r>
          </a:p>
          <a:p>
            <a:endParaRPr lang="en-GB" sz="2800" dirty="0"/>
          </a:p>
          <a:p>
            <a:pPr algn="just"/>
            <a:r>
              <a:rPr lang="en-GB" sz="2800" dirty="0"/>
              <a:t>This personalised approach allows individual children to flourish. Staff use a multi-sensory approach to their teaching to respond to their children’s diverse needs.</a:t>
            </a:r>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371104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girls reading a book&#10;&#10;Description automatically generated">
            <a:extLst>
              <a:ext uri="{FF2B5EF4-FFF2-40B4-BE49-F238E27FC236}">
                <a16:creationId xmlns:a16="http://schemas.microsoft.com/office/drawing/2014/main" id="{197EC1E5-D234-85D2-D4D6-8FA2CB13B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34646" y="287037"/>
            <a:ext cx="11322708" cy="5970865"/>
          </a:xfrm>
          <a:prstGeom prst="rect">
            <a:avLst/>
          </a:prstGeom>
          <a:solidFill>
            <a:schemeClr val="accent4">
              <a:lumMod val="20000"/>
              <a:lumOff val="80000"/>
            </a:schemeClr>
          </a:solidFill>
        </p:spPr>
        <p:txBody>
          <a:bodyPr wrap="square">
            <a:spAutoFit/>
          </a:bodyPr>
          <a:lstStyle/>
          <a:p>
            <a:pPr algn="just"/>
            <a:r>
              <a:rPr lang="en-GB" sz="2800" b="1" u="sng" dirty="0"/>
              <a:t>5. How will I know how my child is doing and how will you help me to support my child’s / young person’s learning?</a:t>
            </a:r>
          </a:p>
          <a:p>
            <a:pPr algn="just"/>
            <a:endParaRPr lang="en-GB" dirty="0"/>
          </a:p>
          <a:p>
            <a:pPr algn="just"/>
            <a:r>
              <a:rPr lang="en-GB" sz="2200" dirty="0"/>
              <a:t>Opportunities to discuss your child’s progress are offered 3 times a year – twice at parent evenings (in the autumn and spring term) and once at the end of the summer term in a written report and opportunity to discuss/ respond. </a:t>
            </a:r>
          </a:p>
          <a:p>
            <a:endParaRPr lang="en-GB" sz="2200" dirty="0"/>
          </a:p>
          <a:p>
            <a:r>
              <a:rPr lang="en-GB" sz="2200" dirty="0"/>
              <a:t>Teachers are often available at the end of the day to have a quick discussion with parents/carers to discuss a child’s progress if required. For a matter that may take longer, parents/carers are asked to make an arrangement to meet staff through the reception staff at the office. As a school we would rather see/speak to you as soon as you have a concern, rather than letting you worry about an issue. A member of SLT will be available on the playground every morning.</a:t>
            </a:r>
          </a:p>
          <a:p>
            <a:endParaRPr lang="en-GB" sz="2200" dirty="0"/>
          </a:p>
          <a:p>
            <a:r>
              <a:rPr lang="en-GB" sz="2200" dirty="0"/>
              <a:t>Class teachers assess children daily and how they are progressing with their work. Every half term class teachers complete assessment tasks on all children to monitor their progress. These assessments are used to inform all teaching staff of children’s progress and as a baseline for future planning.</a:t>
            </a:r>
            <a:endParaRPr lang="en-GB" dirty="0"/>
          </a:p>
        </p:txBody>
      </p:sp>
      <p:sp>
        <p:nvSpPr>
          <p:cNvPr id="4" name="Rectangle 3">
            <a:hlinkClick r:id="rId3" action="ppaction://hlinksldjump"/>
            <a:extLst>
              <a:ext uri="{FF2B5EF4-FFF2-40B4-BE49-F238E27FC236}">
                <a16:creationId xmlns:a16="http://schemas.microsoft.com/office/drawing/2014/main" id="{F6DD0F8A-F33F-F951-A736-411D01574954}"/>
              </a:ext>
            </a:extLst>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388531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D5D7F6-CF94-8B91-AA69-DD414D45D375}"/>
              </a:ext>
            </a:extLst>
          </p:cNvPr>
          <p:cNvPicPr>
            <a:picLocks noChangeAspect="1"/>
          </p:cNvPicPr>
          <p:nvPr/>
        </p:nvPicPr>
        <p:blipFill>
          <a:blip r:embed="rId2"/>
          <a:stretch>
            <a:fillRect/>
          </a:stretch>
        </p:blipFill>
        <p:spPr>
          <a:xfrm>
            <a:off x="103367" y="31074"/>
            <a:ext cx="11926956" cy="6960692"/>
          </a:xfrm>
          <a:prstGeom prst="rect">
            <a:avLst/>
          </a:prstGeom>
        </p:spPr>
      </p:pic>
      <p:sp>
        <p:nvSpPr>
          <p:cNvPr id="2" name="Rectangle 1"/>
          <p:cNvSpPr/>
          <p:nvPr/>
        </p:nvSpPr>
        <p:spPr>
          <a:xfrm>
            <a:off x="321212" y="503827"/>
            <a:ext cx="11549575" cy="5632311"/>
          </a:xfrm>
          <a:prstGeom prst="rect">
            <a:avLst/>
          </a:prstGeom>
          <a:solidFill>
            <a:schemeClr val="accent4">
              <a:lumMod val="20000"/>
              <a:lumOff val="80000"/>
            </a:schemeClr>
          </a:solidFill>
        </p:spPr>
        <p:txBody>
          <a:bodyPr wrap="square">
            <a:spAutoFit/>
          </a:bodyPr>
          <a:lstStyle/>
          <a:p>
            <a:pPr algn="just"/>
            <a:r>
              <a:rPr lang="en-GB" sz="2400" b="1" dirty="0"/>
              <a:t>5. continued…</a:t>
            </a:r>
          </a:p>
          <a:p>
            <a:pPr algn="just"/>
            <a:endParaRPr lang="en-GB" sz="2400" dirty="0"/>
          </a:p>
          <a:p>
            <a:pPr algn="just"/>
            <a:r>
              <a:rPr lang="en-GB" sz="2400" dirty="0"/>
              <a:t>When a child starts at school we will endeavour to meet parents/carers to discuss their child’s needs. If a child arrives at school with SEND, the </a:t>
            </a:r>
            <a:r>
              <a:rPr lang="en-GB" sz="2400" dirty="0" err="1"/>
              <a:t>SENDCo</a:t>
            </a:r>
            <a:r>
              <a:rPr lang="en-GB" sz="2400" dirty="0"/>
              <a:t> and teachers should be informed of this by the parents/carers.</a:t>
            </a:r>
          </a:p>
          <a:p>
            <a:pPr algn="just"/>
            <a:r>
              <a:rPr lang="en-GB" sz="2400" dirty="0"/>
              <a:t>At foundation stage, staff arrange meetings for parents, a home visit if requested and a staged school induction. For children in key stage 1 and key stage 2, visits before the child starts at our school are given and an appointment with the class teacher can be made at any time, either in person or by phone, to discuss your child.</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p:txBody>
      </p:sp>
      <p:sp>
        <p:nvSpPr>
          <p:cNvPr id="3" name="Rectangle 2">
            <a:hlinkClick r:id="rId3" action="ppaction://hlinksldjump"/>
            <a:extLst>
              <a:ext uri="{FF2B5EF4-FFF2-40B4-BE49-F238E27FC236}">
                <a16:creationId xmlns:a16="http://schemas.microsoft.com/office/drawing/2014/main" id="{F583994F-98AE-DDE6-33B9-E84C5F2AC764}"/>
              </a:ext>
            </a:extLst>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3641245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2A9E89-D910-6718-3CD0-C0D3671CE0BD}"/>
              </a:ext>
            </a:extLst>
          </p:cNvPr>
          <p:cNvPicPr>
            <a:picLocks noChangeAspect="1"/>
          </p:cNvPicPr>
          <p:nvPr/>
        </p:nvPicPr>
        <p:blipFill>
          <a:blip r:embed="rId2"/>
          <a:stretch>
            <a:fillRect/>
          </a:stretch>
        </p:blipFill>
        <p:spPr>
          <a:xfrm>
            <a:off x="-1" y="0"/>
            <a:ext cx="12137293" cy="6858000"/>
          </a:xfrm>
          <a:prstGeom prst="rect">
            <a:avLst/>
          </a:prstGeom>
        </p:spPr>
      </p:pic>
      <p:sp>
        <p:nvSpPr>
          <p:cNvPr id="2" name="Rectangle 1"/>
          <p:cNvSpPr/>
          <p:nvPr/>
        </p:nvSpPr>
        <p:spPr>
          <a:xfrm>
            <a:off x="321212" y="521971"/>
            <a:ext cx="11549575" cy="6186309"/>
          </a:xfrm>
          <a:prstGeom prst="rect">
            <a:avLst/>
          </a:prstGeom>
          <a:solidFill>
            <a:schemeClr val="accent4">
              <a:lumMod val="20000"/>
              <a:lumOff val="80000"/>
            </a:schemeClr>
          </a:solidFill>
        </p:spPr>
        <p:txBody>
          <a:bodyPr wrap="square">
            <a:spAutoFit/>
          </a:bodyPr>
          <a:lstStyle/>
          <a:p>
            <a:pPr algn="just"/>
            <a:r>
              <a:rPr lang="en-GB" sz="2200" b="1" dirty="0"/>
              <a:t>5. continued…</a:t>
            </a:r>
          </a:p>
          <a:p>
            <a:pPr algn="just"/>
            <a:r>
              <a:rPr lang="en-GB" sz="2200" dirty="0"/>
              <a:t>For a child with SEND, a Pupil Passport is produced by the class teacher and this will give details of what additional support a child will get from school. At parents evening, staff will discuss this support with you and offer suggestions for how you can help at home. Staff will also listen to your suggestions and discuss with you how to support your child with their development at home. Extra appointments to meet staff can be made at the office between these meetings or at the end of school.</a:t>
            </a:r>
          </a:p>
          <a:p>
            <a:pPr algn="just"/>
            <a:endParaRPr lang="en-GB" sz="2200" dirty="0"/>
          </a:p>
          <a:p>
            <a:pPr algn="just"/>
            <a:r>
              <a:rPr lang="en-GB" sz="2200" dirty="0"/>
              <a:t>If your child has complex needs, a meeting may need to be arranged between yourself and all the other professionals involved with your child’s development, to ensure your child achieves their potential in all areas of development.</a:t>
            </a:r>
          </a:p>
          <a:p>
            <a:pPr algn="just"/>
            <a:endParaRPr lang="en-GB" sz="2200" dirty="0"/>
          </a:p>
          <a:p>
            <a:pPr algn="just"/>
            <a:r>
              <a:rPr lang="en-GB" sz="2200" dirty="0"/>
              <a:t>At Co-op Academy Hillside, we run some parent workshops and other information sessions. We also can arrange drop-in sessions with our school nurse (which can be arranged with Mr Farrell), SENAAT, SENDCo and speech and language therapist.  We also hold regular SEND drop-in sessions for parents with our very own SEND specialist and Headteacher, Ms Bergman.</a:t>
            </a:r>
          </a:p>
          <a:p>
            <a:pPr algn="just"/>
            <a:endParaRPr lang="en-GB" sz="2200" dirty="0"/>
          </a:p>
          <a:p>
            <a:pPr algn="just"/>
            <a:endParaRPr lang="en-GB" sz="2200" dirty="0"/>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94564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0" y="366111"/>
            <a:ext cx="5931840" cy="716700"/>
          </a:xfrm>
        </p:spPr>
        <p:txBody>
          <a:bodyPr>
            <a:normAutofit fontScale="90000"/>
          </a:bodyPr>
          <a:lstStyle/>
          <a:p>
            <a:r>
              <a:rPr lang="en-GB" sz="2800" b="1" dirty="0"/>
              <a:t>Co-op Academy Hillside Information Report</a:t>
            </a:r>
            <a:endParaRPr lang="en-GB" sz="2800" dirty="0"/>
          </a:p>
        </p:txBody>
      </p:sp>
      <p:sp>
        <p:nvSpPr>
          <p:cNvPr id="10" name="Rectangle 9">
            <a:hlinkClick r:id="rId2" action="ppaction://hlinksldjump"/>
          </p:cNvPr>
          <p:cNvSpPr/>
          <p:nvPr/>
        </p:nvSpPr>
        <p:spPr>
          <a:xfrm>
            <a:off x="6096000" y="1056918"/>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How  will teaching and the curriculum be adapted to meet the needs of my child / young person?  How do we know that the support provided to children / young people is effective?</a:t>
            </a:r>
            <a:endParaRPr lang="en-GB" sz="1600" dirty="0"/>
          </a:p>
        </p:txBody>
      </p:sp>
      <p:sp>
        <p:nvSpPr>
          <p:cNvPr id="11" name="Rectangle 10">
            <a:hlinkClick r:id="rId3" action="ppaction://hlinksldjump"/>
          </p:cNvPr>
          <p:cNvSpPr/>
          <p:nvPr/>
        </p:nvSpPr>
        <p:spPr>
          <a:xfrm>
            <a:off x="3325841" y="1067571"/>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How does Co-op Academy Hillside know that a child / young person needs extra help and what do I do if I think my child / young person has special educational needs? How does Co-op Academy Hillside assess and identify the needs of their children / young people?</a:t>
            </a:r>
            <a:endParaRPr lang="en-GB" sz="1200" dirty="0"/>
          </a:p>
        </p:txBody>
      </p:sp>
      <p:sp>
        <p:nvSpPr>
          <p:cNvPr id="12" name="Rectangle 11">
            <a:hlinkClick r:id="rId4" action="ppaction://hlinksldjump"/>
          </p:cNvPr>
          <p:cNvSpPr/>
          <p:nvPr/>
        </p:nvSpPr>
        <p:spPr>
          <a:xfrm>
            <a:off x="417443" y="1067571"/>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What kind of special educational needs and disabilities are catered for at Co-op Academy Hillside?</a:t>
            </a:r>
            <a:endParaRPr lang="en-GB" sz="1600" dirty="0"/>
          </a:p>
        </p:txBody>
      </p:sp>
      <p:sp>
        <p:nvSpPr>
          <p:cNvPr id="14" name="Rectangle 13">
            <a:hlinkClick r:id="rId5" action="ppaction://hlinksldjump"/>
          </p:cNvPr>
          <p:cNvSpPr/>
          <p:nvPr/>
        </p:nvSpPr>
        <p:spPr>
          <a:xfrm>
            <a:off x="417444" y="3017239"/>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How do we involve and support parents of children / young people with SEND?</a:t>
            </a:r>
          </a:p>
        </p:txBody>
      </p:sp>
      <p:sp>
        <p:nvSpPr>
          <p:cNvPr id="15" name="Rectangle 14">
            <a:hlinkClick r:id="rId6" action="ppaction://hlinksldjump"/>
          </p:cNvPr>
          <p:cNvSpPr/>
          <p:nvPr/>
        </p:nvSpPr>
        <p:spPr>
          <a:xfrm>
            <a:off x="8923680" y="3017239"/>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How is the school environment made accessible? </a:t>
            </a:r>
            <a:endParaRPr lang="en-GB" sz="1600" dirty="0"/>
          </a:p>
        </p:txBody>
      </p:sp>
      <p:sp>
        <p:nvSpPr>
          <p:cNvPr id="16" name="Rectangle 15">
            <a:hlinkClick r:id="rId7" action="ppaction://hlinksldjump"/>
          </p:cNvPr>
          <p:cNvSpPr/>
          <p:nvPr/>
        </p:nvSpPr>
        <p:spPr>
          <a:xfrm>
            <a:off x="3268320" y="4842167"/>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What expertise for supporting children / young people with SEND do our staff have and what training have they received in the last 3 years?  What other experts do we work with?</a:t>
            </a:r>
          </a:p>
        </p:txBody>
      </p:sp>
      <p:sp>
        <p:nvSpPr>
          <p:cNvPr id="17" name="Rectangle 16">
            <a:hlinkClick r:id="rId8" action="ppaction://hlinksldjump"/>
          </p:cNvPr>
          <p:cNvSpPr/>
          <p:nvPr/>
        </p:nvSpPr>
        <p:spPr>
          <a:xfrm>
            <a:off x="3268320" y="3017239"/>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How do we involve children / young people with SEND in shaping their education and future?  How will my child be included in activities outside the classroom including trips?</a:t>
            </a:r>
          </a:p>
        </p:txBody>
      </p:sp>
      <p:sp>
        <p:nvSpPr>
          <p:cNvPr id="18" name="Rectangle 17">
            <a:hlinkClick r:id="rId9" action="ppaction://hlinksldjump"/>
          </p:cNvPr>
          <p:cNvSpPr/>
          <p:nvPr/>
        </p:nvSpPr>
        <p:spPr>
          <a:xfrm>
            <a:off x="8923680" y="4842167"/>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The contact details of support services for  parents of children with SEND, including those for arrangements made in accordance with section 32.</a:t>
            </a:r>
            <a:endParaRPr lang="en-GB" sz="1600" dirty="0"/>
          </a:p>
        </p:txBody>
      </p:sp>
      <p:sp>
        <p:nvSpPr>
          <p:cNvPr id="19" name="Rectangle 18">
            <a:hlinkClick r:id="rId10" action="ppaction://hlinksldjump"/>
          </p:cNvPr>
          <p:cNvSpPr/>
          <p:nvPr/>
        </p:nvSpPr>
        <p:spPr>
          <a:xfrm>
            <a:off x="6118072" y="4847460"/>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How our Governing body involve health, social care agencies, LA support services and other bodies in meeting the needs of children with SEND.</a:t>
            </a:r>
          </a:p>
        </p:txBody>
      </p:sp>
      <p:sp>
        <p:nvSpPr>
          <p:cNvPr id="23" name="Rectangle 22">
            <a:hlinkClick r:id="rId9" action="ppaction://hlinksldjump"/>
          </p:cNvPr>
          <p:cNvSpPr/>
          <p:nvPr/>
        </p:nvSpPr>
        <p:spPr>
          <a:xfrm>
            <a:off x="7223661" y="473450"/>
            <a:ext cx="2643807"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Local Authority Offer</a:t>
            </a:r>
          </a:p>
        </p:txBody>
      </p:sp>
      <p:sp>
        <p:nvSpPr>
          <p:cNvPr id="25" name="Rectangle 24">
            <a:hlinkClick r:id="rId11" action="ppaction://hlinksldjump"/>
          </p:cNvPr>
          <p:cNvSpPr/>
          <p:nvPr/>
        </p:nvSpPr>
        <p:spPr>
          <a:xfrm>
            <a:off x="10856890" y="114761"/>
            <a:ext cx="1233290"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Return to Contents</a:t>
            </a:r>
          </a:p>
        </p:txBody>
      </p:sp>
      <p:sp>
        <p:nvSpPr>
          <p:cNvPr id="4" name="Rectangle 3">
            <a:hlinkClick r:id="rId12" action="ppaction://hlinksldjump"/>
            <a:extLst>
              <a:ext uri="{FF2B5EF4-FFF2-40B4-BE49-F238E27FC236}">
                <a16:creationId xmlns:a16="http://schemas.microsoft.com/office/drawing/2014/main" id="{2A60C2A4-2B37-4126-6490-1200C1C9EF36}"/>
              </a:ext>
            </a:extLst>
          </p:cNvPr>
          <p:cNvSpPr/>
          <p:nvPr/>
        </p:nvSpPr>
        <p:spPr>
          <a:xfrm>
            <a:off x="6096000" y="3017239"/>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How will Co-op Academy Hillside support my child / young person’s social and emotional wellbeing?</a:t>
            </a:r>
            <a:endParaRPr lang="en-GB" sz="1600" dirty="0"/>
          </a:p>
        </p:txBody>
      </p:sp>
      <p:sp>
        <p:nvSpPr>
          <p:cNvPr id="5" name="Rectangle 4">
            <a:hlinkClick r:id="rId13" action="ppaction://hlinksldjump"/>
            <a:extLst>
              <a:ext uri="{FF2B5EF4-FFF2-40B4-BE49-F238E27FC236}">
                <a16:creationId xmlns:a16="http://schemas.microsoft.com/office/drawing/2014/main" id="{A3350A34-9E7E-656A-0E4B-31F39AAEE8AE}"/>
              </a:ext>
            </a:extLst>
          </p:cNvPr>
          <p:cNvSpPr/>
          <p:nvPr/>
        </p:nvSpPr>
        <p:spPr>
          <a:xfrm>
            <a:off x="8923680" y="1082811"/>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How  do you and I know that your child / young person is making progress and meeting their targets?</a:t>
            </a:r>
            <a:endParaRPr lang="en-GB" sz="1600" dirty="0"/>
          </a:p>
        </p:txBody>
      </p:sp>
      <p:sp>
        <p:nvSpPr>
          <p:cNvPr id="3" name="Rectangle 2">
            <a:hlinkClick r:id="rId14" action="ppaction://hlinksldjump"/>
            <a:extLst>
              <a:ext uri="{FF2B5EF4-FFF2-40B4-BE49-F238E27FC236}">
                <a16:creationId xmlns:a16="http://schemas.microsoft.com/office/drawing/2014/main" id="{436EDA45-7872-CDD3-3F65-E9FDB5A267EB}"/>
              </a:ext>
            </a:extLst>
          </p:cNvPr>
          <p:cNvSpPr/>
          <p:nvPr/>
        </p:nvSpPr>
        <p:spPr>
          <a:xfrm>
            <a:off x="417442" y="4835364"/>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Equipment and facilities to support children with SEND at Co-op Academy Hillside</a:t>
            </a:r>
          </a:p>
        </p:txBody>
      </p:sp>
    </p:spTree>
    <p:extLst>
      <p:ext uri="{BB962C8B-B14F-4D97-AF65-F5344CB8AC3E}">
        <p14:creationId xmlns:p14="http://schemas.microsoft.com/office/powerpoint/2010/main" val="3284102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A784E7-D5DB-0A0B-95F9-5CE172E77427}"/>
              </a:ext>
            </a:extLst>
          </p:cNvPr>
          <p:cNvPicPr>
            <a:picLocks noChangeAspect="1"/>
          </p:cNvPicPr>
          <p:nvPr/>
        </p:nvPicPr>
        <p:blipFill>
          <a:blip r:embed="rId2"/>
          <a:stretch>
            <a:fillRect/>
          </a:stretch>
        </p:blipFill>
        <p:spPr>
          <a:xfrm>
            <a:off x="103367" y="31074"/>
            <a:ext cx="11926956" cy="6960692"/>
          </a:xfrm>
          <a:prstGeom prst="rect">
            <a:avLst/>
          </a:prstGeom>
        </p:spPr>
      </p:pic>
      <p:sp>
        <p:nvSpPr>
          <p:cNvPr id="2" name="Rectangle 1"/>
          <p:cNvSpPr/>
          <p:nvPr/>
        </p:nvSpPr>
        <p:spPr>
          <a:xfrm>
            <a:off x="424409" y="636732"/>
            <a:ext cx="11451101" cy="5755422"/>
          </a:xfrm>
          <a:prstGeom prst="rect">
            <a:avLst/>
          </a:prstGeom>
          <a:solidFill>
            <a:schemeClr val="accent4">
              <a:lumMod val="20000"/>
              <a:lumOff val="80000"/>
            </a:schemeClr>
          </a:solidFill>
        </p:spPr>
        <p:txBody>
          <a:bodyPr wrap="square">
            <a:spAutoFit/>
          </a:bodyPr>
          <a:lstStyle/>
          <a:p>
            <a:r>
              <a:rPr lang="en-GB" sz="2800" b="1" u="sng" dirty="0"/>
              <a:t>6. What support will there be for my son’s or daughter’s overall well-being?</a:t>
            </a:r>
          </a:p>
          <a:p>
            <a:endParaRPr lang="en-GB" sz="2000" dirty="0"/>
          </a:p>
          <a:p>
            <a:pPr algn="just"/>
            <a:r>
              <a:rPr lang="en-GB" sz="2000" dirty="0"/>
              <a:t>Medical support and advice for children is provided by our school nurse. Please speak to the school SEND team if you need to contact the school nurse. Alternatively, there is a school nurse drop-in clinic at St. Catherine’s Hospital.</a:t>
            </a:r>
          </a:p>
          <a:p>
            <a:pPr algn="just"/>
            <a:endParaRPr lang="en-GB" sz="2000" dirty="0"/>
          </a:p>
          <a:p>
            <a:pPr algn="just"/>
            <a:r>
              <a:rPr lang="en-GB" sz="2000" dirty="0"/>
              <a:t>Pastoral support is primarily provided by your child’s class teacher. Children are encouraged to speak to their class teacher first if they have any worries or issues in school. However, all school staff are trained to listen to our children and children can speak to any member of staff if they need support. We are so lucky to have Ms Kilby who is also available to discuss any worries or concerns that your child may be having. We have a pastoral team who meet regularly to discuss any concerns and to put into place support for children, this is closely monitored and reviewed.</a:t>
            </a:r>
          </a:p>
          <a:p>
            <a:pPr algn="just"/>
            <a:endParaRPr lang="en-GB" sz="2000" dirty="0"/>
          </a:p>
          <a:p>
            <a:pPr algn="just"/>
            <a:r>
              <a:rPr lang="en-GB" sz="2000" dirty="0"/>
              <a:t>Attendance and punctuality is monitored by our office staff. We aim to follow up any unexplained absences by a telephone call to the parent/carer. When necessary, the social services team may need to be involved.</a:t>
            </a:r>
          </a:p>
          <a:p>
            <a:pPr algn="just"/>
            <a:endParaRPr lang="en-GB" sz="2000" dirty="0"/>
          </a:p>
          <a:p>
            <a:pPr algn="just"/>
            <a:endParaRPr lang="en-GB" sz="2000" dirty="0"/>
          </a:p>
          <a:p>
            <a:pPr algn="just"/>
            <a:endParaRPr lang="en-GB" sz="2000" dirty="0"/>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1726371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742FE1-464A-2164-E5DE-27AC41D3B717}"/>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124264" y="536039"/>
            <a:ext cx="11479236" cy="4524315"/>
          </a:xfrm>
          <a:prstGeom prst="rect">
            <a:avLst/>
          </a:prstGeom>
          <a:solidFill>
            <a:schemeClr val="accent4">
              <a:lumMod val="20000"/>
              <a:lumOff val="80000"/>
            </a:schemeClr>
          </a:solidFill>
        </p:spPr>
        <p:txBody>
          <a:bodyPr wrap="square">
            <a:spAutoFit/>
          </a:bodyPr>
          <a:lstStyle/>
          <a:p>
            <a:r>
              <a:rPr lang="en-GB" sz="2400" b="1" u="sng" dirty="0"/>
              <a:t>7. What specialist services and expertise are available or accessed by you?</a:t>
            </a:r>
          </a:p>
          <a:p>
            <a:endParaRPr lang="en-GB" sz="2400" dirty="0"/>
          </a:p>
          <a:p>
            <a:pPr algn="just"/>
            <a:r>
              <a:rPr lang="en-GB" sz="2400" dirty="0"/>
              <a:t>As a school, we seek and follow the advice of the local authority’s educational psychologist, social and communication teachers, school nurse, family support workers, special educational needs advisory and assessment team, speech and language therapists and hearing and vision support services. This advice is then used to support the identification, assessment and development of the provision for children with SEND, whether or not they have an Education, Health and Care Plan. </a:t>
            </a:r>
          </a:p>
          <a:p>
            <a:pPr algn="just"/>
            <a:endParaRPr lang="en-GB" sz="2400" dirty="0"/>
          </a:p>
          <a:p>
            <a:pPr algn="just"/>
            <a:r>
              <a:rPr lang="en-GB" sz="2400" dirty="0"/>
              <a:t>Ms Kilby will work with identified children mainly with social, emotional and mental health issues.</a:t>
            </a:r>
          </a:p>
          <a:p>
            <a:pPr algn="just"/>
            <a:endParaRPr lang="en-GB" sz="2400" dirty="0"/>
          </a:p>
        </p:txBody>
      </p:sp>
      <p:sp>
        <p:nvSpPr>
          <p:cNvPr id="3" name="Rectangle 2">
            <a:hlinkClick r:id="rId3" action="ppaction://hlinksldjump"/>
          </p:cNvPr>
          <p:cNvSpPr/>
          <p:nvPr/>
        </p:nvSpPr>
        <p:spPr>
          <a:xfrm>
            <a:off x="11229166" y="14068"/>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1797414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59253-7638-C740-0A75-52EB0B48768E}"/>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243165" y="636732"/>
            <a:ext cx="11652739" cy="5693866"/>
          </a:xfrm>
          <a:prstGeom prst="rect">
            <a:avLst/>
          </a:prstGeom>
          <a:solidFill>
            <a:schemeClr val="accent4">
              <a:lumMod val="20000"/>
              <a:lumOff val="80000"/>
            </a:schemeClr>
          </a:solidFill>
        </p:spPr>
        <p:txBody>
          <a:bodyPr wrap="square">
            <a:spAutoFit/>
          </a:bodyPr>
          <a:lstStyle/>
          <a:p>
            <a:r>
              <a:rPr lang="en-GB" sz="2800" b="1" u="sng" dirty="0"/>
              <a:t>8. What training are the staff offered?</a:t>
            </a:r>
          </a:p>
          <a:p>
            <a:endParaRPr lang="en-GB" sz="2000" dirty="0"/>
          </a:p>
          <a:p>
            <a:r>
              <a:rPr lang="en-GB" sz="2000" dirty="0"/>
              <a:t>Teachers and teaching assistants will receive training in mandatory safeguarding, first aid, manual handling and fire training. Different members of staff have received training related to SEND including sessions on: Autism; behaviour management; social communication difficulties; speech and language; dyslexia, social emotional mental health; paediatric first aid; intimate care and toileting; the use of a defibrillator; trauma and attachment difficulties; sensory circuits; working memory and ADHD foundation training.</a:t>
            </a:r>
          </a:p>
          <a:p>
            <a:endParaRPr lang="en-GB" sz="2000" dirty="0"/>
          </a:p>
          <a:p>
            <a:r>
              <a:rPr lang="en-GB" sz="2000" dirty="0"/>
              <a:t>If a child starting at school has an area of SEND that we have not received additional training on in the past, we will look to train our staff so that they are able to support your child</a:t>
            </a:r>
            <a:r>
              <a:rPr lang="en-GB" sz="2800" dirty="0"/>
              <a:t>.</a:t>
            </a:r>
          </a:p>
          <a:p>
            <a:endParaRPr lang="en-GB" sz="2800" dirty="0"/>
          </a:p>
          <a:p>
            <a:r>
              <a:rPr lang="en-GB" sz="2000" dirty="0"/>
              <a:t>Inclusion and SEND are at the heart of what we do at Co-op Academy Hillside and staff training is a priority. Staff meetings are regularly related to SEND needs and updates and INSET days, as well as Twilight sessions are planned and led by our Executive SENDCo, Mrs McGowan.</a:t>
            </a:r>
          </a:p>
          <a:p>
            <a:endParaRPr lang="en-GB" sz="2000" dirty="0"/>
          </a:p>
          <a:p>
            <a:endParaRPr lang="en-GB" sz="2000" dirty="0"/>
          </a:p>
          <a:p>
            <a:endParaRPr lang="en-GB" sz="2000" dirty="0"/>
          </a:p>
        </p:txBody>
      </p:sp>
      <p:sp>
        <p:nvSpPr>
          <p:cNvPr id="3" name="Rectangle 2">
            <a:hlinkClick r:id="rId3" action="ppaction://hlinksldjump"/>
          </p:cNvPr>
          <p:cNvSpPr/>
          <p:nvPr/>
        </p:nvSpPr>
        <p:spPr>
          <a:xfrm>
            <a:off x="11257103"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1324334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46C1E-A202-AC2A-87D2-C24F15E084F0}"/>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370449" y="511490"/>
            <a:ext cx="11451101" cy="5816977"/>
          </a:xfrm>
          <a:prstGeom prst="rect">
            <a:avLst/>
          </a:prstGeom>
          <a:solidFill>
            <a:schemeClr val="accent4">
              <a:lumMod val="20000"/>
              <a:lumOff val="80000"/>
            </a:schemeClr>
          </a:solidFill>
        </p:spPr>
        <p:txBody>
          <a:bodyPr wrap="square">
            <a:spAutoFit/>
          </a:bodyPr>
          <a:lstStyle/>
          <a:p>
            <a:pPr algn="just"/>
            <a:r>
              <a:rPr lang="en-GB" sz="2800" b="1" u="sng" dirty="0"/>
              <a:t>9. How will my child be included in activities outside the classroom including school trips?</a:t>
            </a:r>
          </a:p>
          <a:p>
            <a:endParaRPr lang="en-GB" sz="2800" dirty="0"/>
          </a:p>
          <a:p>
            <a:r>
              <a:rPr lang="en-GB" sz="2400" dirty="0"/>
              <a:t>Activities within the normal school curriculum are planned so that </a:t>
            </a:r>
            <a:r>
              <a:rPr lang="en-GB" sz="2400" b="1" dirty="0"/>
              <a:t>all</a:t>
            </a:r>
            <a:r>
              <a:rPr lang="en-GB" sz="2400" dirty="0"/>
              <a:t> children will be included in them. The outcomes to planned learning activities for children maybe very different, depending on the individual child’s abilities. </a:t>
            </a:r>
          </a:p>
          <a:p>
            <a:endParaRPr lang="en-GB" sz="2400" dirty="0"/>
          </a:p>
          <a:p>
            <a:r>
              <a:rPr lang="en-GB" sz="2400" dirty="0"/>
              <a:t>Parents will be informed of any forthcoming trips in advance. Staff will contact parents if they have any concerns about a child’s involvement in a trip or activity and their suggestions for their child’s inclusion will be sought. </a:t>
            </a:r>
          </a:p>
          <a:p>
            <a:endParaRPr lang="en-GB" sz="2400" dirty="0"/>
          </a:p>
          <a:p>
            <a:r>
              <a:rPr lang="en-GB" sz="2400" dirty="0"/>
              <a:t>If parents/carers have any concerns about a school trip or an activity within the school day, they should speak to the class teacher or </a:t>
            </a:r>
            <a:r>
              <a:rPr lang="en-GB" sz="2400" dirty="0" err="1"/>
              <a:t>SENDCo</a:t>
            </a:r>
            <a:r>
              <a:rPr lang="en-GB" sz="2400" dirty="0"/>
              <a:t>. Parents are occasionally asked to volunteer to come on school trips or additional teaching assistants may be deployed to aid all children’s inclusion.</a:t>
            </a:r>
          </a:p>
        </p:txBody>
      </p:sp>
      <p:sp>
        <p:nvSpPr>
          <p:cNvPr id="3" name="Rectangle 2">
            <a:hlinkClick r:id="rId3" action="ppaction://hlinksldjump"/>
          </p:cNvPr>
          <p:cNvSpPr/>
          <p:nvPr/>
        </p:nvSpPr>
        <p:spPr>
          <a:xfrm>
            <a:off x="11229165" y="-18043"/>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4232427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0C989-F6C6-2B56-B2D3-597FDD15E9BC}"/>
              </a:ext>
            </a:extLst>
          </p:cNvPr>
          <p:cNvPicPr>
            <a:picLocks noChangeAspect="1"/>
          </p:cNvPicPr>
          <p:nvPr/>
        </p:nvPicPr>
        <p:blipFill>
          <a:blip r:embed="rId2"/>
          <a:stretch>
            <a:fillRect/>
          </a:stretch>
        </p:blipFill>
        <p:spPr>
          <a:xfrm>
            <a:off x="0" y="-26948"/>
            <a:ext cx="12098215" cy="6911896"/>
          </a:xfrm>
          <a:prstGeom prst="rect">
            <a:avLst/>
          </a:prstGeom>
        </p:spPr>
      </p:pic>
      <p:sp>
        <p:nvSpPr>
          <p:cNvPr id="2" name="Rectangle 1"/>
          <p:cNvSpPr/>
          <p:nvPr/>
        </p:nvSpPr>
        <p:spPr>
          <a:xfrm>
            <a:off x="564282" y="181957"/>
            <a:ext cx="11146301" cy="6494085"/>
          </a:xfrm>
          <a:prstGeom prst="rect">
            <a:avLst/>
          </a:prstGeom>
          <a:solidFill>
            <a:schemeClr val="accent4">
              <a:lumMod val="20000"/>
              <a:lumOff val="80000"/>
            </a:schemeClr>
          </a:solidFill>
        </p:spPr>
        <p:txBody>
          <a:bodyPr wrap="square">
            <a:spAutoFit/>
          </a:bodyPr>
          <a:lstStyle/>
          <a:p>
            <a:r>
              <a:rPr lang="en-GB" sz="2800" b="1" u="sng" dirty="0"/>
              <a:t>10. How accessible is your school?</a:t>
            </a:r>
            <a:endParaRPr lang="en-GB" sz="2800" u="sng" dirty="0"/>
          </a:p>
          <a:p>
            <a:endParaRPr lang="en-GB" sz="2800" dirty="0"/>
          </a:p>
          <a:p>
            <a:pPr algn="just"/>
            <a:r>
              <a:rPr lang="en-GB" sz="2400" dirty="0"/>
              <a:t>Co-op Academy Hillside is wheelchair accessible. </a:t>
            </a:r>
          </a:p>
          <a:p>
            <a:pPr algn="just"/>
            <a:endParaRPr lang="en-GB" sz="2400" dirty="0"/>
          </a:p>
          <a:p>
            <a:pPr algn="just"/>
            <a:r>
              <a:rPr lang="en-GB" sz="2400" dirty="0"/>
              <a:t>We have carpets within all our classrooms and low ceilings to help acoustics. Each classroom has large windows and interactive boards where background colour and brightness, text size and style may be altered to suit children’s needs.</a:t>
            </a:r>
          </a:p>
          <a:p>
            <a:pPr algn="just"/>
            <a:endParaRPr lang="en-GB" sz="2400" dirty="0"/>
          </a:p>
          <a:p>
            <a:pPr algn="just"/>
            <a:r>
              <a:rPr lang="en-GB" sz="2400" dirty="0"/>
              <a:t>Foundation stage have their own toilets within their classroom settings. In key stage 1 and 2, toilets are situated in close proximity with access to a disability friendly toilet at the end of each corridor. There are separate spaces that can be used as medical rooms and private spaces when required for the administration of medication or intimate care support.</a:t>
            </a:r>
          </a:p>
          <a:p>
            <a:pPr algn="just"/>
            <a:endParaRPr lang="en-GB" sz="2400" dirty="0"/>
          </a:p>
          <a:p>
            <a:pPr algn="just"/>
            <a:r>
              <a:rPr lang="en-GB" sz="2400" dirty="0"/>
              <a:t>For parents/carers whose first language is not English, we use the support of the MEAS team. For arranged meetings we will employ the services of a translator when possible and parents can bring with them a friend or support who is more fluent in English. </a:t>
            </a:r>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931431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C5E2B-5E1B-A291-3B2D-234C3E9CC9EC}"/>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154744" y="492369"/>
            <a:ext cx="11788727" cy="4832092"/>
          </a:xfrm>
          <a:prstGeom prst="rect">
            <a:avLst/>
          </a:prstGeom>
          <a:solidFill>
            <a:schemeClr val="accent4">
              <a:lumMod val="20000"/>
              <a:lumOff val="80000"/>
            </a:schemeClr>
          </a:solidFill>
        </p:spPr>
        <p:txBody>
          <a:bodyPr wrap="square">
            <a:spAutoFit/>
          </a:bodyPr>
          <a:lstStyle/>
          <a:p>
            <a:pPr algn="just"/>
            <a:r>
              <a:rPr lang="en-GB" sz="2800" b="1" u="sng" dirty="0"/>
              <a:t>11. How will you prepare and support my child to join your setting or school and transfer to a new setting or school for the next stage of education and life?</a:t>
            </a:r>
          </a:p>
          <a:p>
            <a:pPr algn="just"/>
            <a:endParaRPr lang="en-GB" sz="2800" b="1" u="sng" dirty="0"/>
          </a:p>
          <a:p>
            <a:pPr algn="just"/>
            <a:r>
              <a:rPr lang="en-GB" sz="2800" dirty="0"/>
              <a:t>When a child starts at school, we will endeavour to meet parents/carers to discuss their child’s needs. If a child arrives at school with SEND, the </a:t>
            </a:r>
            <a:r>
              <a:rPr lang="en-GB" sz="2800" dirty="0" err="1"/>
              <a:t>SENDCo</a:t>
            </a:r>
            <a:r>
              <a:rPr lang="en-GB" sz="2800" dirty="0"/>
              <a:t> and teachers should be informed of this by their parents/carers and from their previous setting. Before a child starts at our school, parents/carers are encouraged to talk to staff about any concerns they may have about their child’s  development.</a:t>
            </a:r>
          </a:p>
          <a:p>
            <a:pPr algn="just"/>
            <a:endParaRPr lang="en-GB" sz="2800" dirty="0"/>
          </a:p>
        </p:txBody>
      </p:sp>
      <p:sp>
        <p:nvSpPr>
          <p:cNvPr id="3" name="Rectangle 2">
            <a:hlinkClick r:id="rId3" action="ppaction://hlinksldjump"/>
          </p:cNvPr>
          <p:cNvSpPr/>
          <p:nvPr/>
        </p:nvSpPr>
        <p:spPr>
          <a:xfrm>
            <a:off x="11127346" y="114761"/>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4037584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7A029A-3B1B-B0B5-8DD9-E6AFC07BF484}"/>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154745" y="970671"/>
            <a:ext cx="11746523" cy="5693866"/>
          </a:xfrm>
          <a:prstGeom prst="rect">
            <a:avLst/>
          </a:prstGeom>
          <a:solidFill>
            <a:schemeClr val="accent4">
              <a:lumMod val="20000"/>
              <a:lumOff val="80000"/>
            </a:schemeClr>
          </a:solidFill>
        </p:spPr>
        <p:txBody>
          <a:bodyPr wrap="square">
            <a:spAutoFit/>
          </a:bodyPr>
          <a:lstStyle/>
          <a:p>
            <a:pPr algn="just"/>
            <a:r>
              <a:rPr lang="en-GB" sz="2800" dirty="0"/>
              <a:t>At foundation stage, staff arrange meetings for parents, a home visit if requested and a staged school induction. This is supported by Mrs Hamer (Assistant Head Teacher and Early Years Lead).</a:t>
            </a:r>
          </a:p>
          <a:p>
            <a:pPr algn="just"/>
            <a:endParaRPr lang="en-GB" sz="2800" dirty="0"/>
          </a:p>
          <a:p>
            <a:pPr algn="just"/>
            <a:r>
              <a:rPr lang="en-GB" sz="2800" dirty="0"/>
              <a:t>For children in key stage 1 and key stage 2, visits before the child starts at our school are given. An appointment with the class teacher can be made at any time, either in person or by phone, to discuss your child.</a:t>
            </a:r>
          </a:p>
          <a:p>
            <a:pPr algn="just"/>
            <a:endParaRPr lang="en-GB" sz="2800" dirty="0"/>
          </a:p>
          <a:p>
            <a:pPr algn="just"/>
            <a:endParaRPr lang="en-GB" sz="2800" dirty="0"/>
          </a:p>
          <a:p>
            <a:pPr algn="just"/>
            <a:endParaRPr lang="en-GB" sz="2800" dirty="0"/>
          </a:p>
          <a:p>
            <a:pPr algn="just"/>
            <a:endParaRPr lang="en-GB" sz="2800" dirty="0"/>
          </a:p>
          <a:p>
            <a:pPr algn="just"/>
            <a:endParaRPr lang="en-GB" sz="2800" dirty="0"/>
          </a:p>
          <a:p>
            <a:pPr algn="just"/>
            <a:endParaRPr lang="en-GB" sz="2800" dirty="0"/>
          </a:p>
        </p:txBody>
      </p:sp>
      <p:sp>
        <p:nvSpPr>
          <p:cNvPr id="3" name="Rectangle 2">
            <a:hlinkClick r:id="rId3" action="ppaction://hlinksldjump"/>
          </p:cNvPr>
          <p:cNvSpPr/>
          <p:nvPr/>
        </p:nvSpPr>
        <p:spPr>
          <a:xfrm>
            <a:off x="11127346" y="114761"/>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468118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3EF436-AE66-5BAC-6FC6-E383155CC52A}"/>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250873" y="636732"/>
            <a:ext cx="11690253" cy="4401205"/>
          </a:xfrm>
          <a:prstGeom prst="rect">
            <a:avLst/>
          </a:prstGeom>
          <a:solidFill>
            <a:schemeClr val="accent4">
              <a:lumMod val="20000"/>
              <a:lumOff val="80000"/>
            </a:schemeClr>
          </a:solidFill>
        </p:spPr>
        <p:txBody>
          <a:bodyPr wrap="square">
            <a:spAutoFit/>
          </a:bodyPr>
          <a:lstStyle/>
          <a:p>
            <a:pPr algn="just"/>
            <a:r>
              <a:rPr lang="en-GB" sz="2000" dirty="0"/>
              <a:t>Between each class/phase in school, children are given transition time before they start in their new class/phase/school. Staff spend time discussing their new children and any additional needs they may have. All official paperwork and records are kept and passed onto the next teacher or setting. Parents are informed of their new child’s class teacher via their child’s end of year report. At the beginning of the new academic year, all children are familiarized with their new setting and routine to ensure a good start to the new academic year. </a:t>
            </a:r>
          </a:p>
          <a:p>
            <a:pPr algn="just"/>
            <a:endParaRPr lang="en-GB" sz="2000" dirty="0"/>
          </a:p>
          <a:p>
            <a:pPr lvl="0" algn="just"/>
            <a:r>
              <a:rPr lang="en-GB" sz="2000" dirty="0">
                <a:solidFill>
                  <a:prstClr val="black"/>
                </a:solidFill>
              </a:rPr>
              <a:t>For secondary school transfers, year heads, pastoral teams and </a:t>
            </a:r>
            <a:r>
              <a:rPr lang="en-GB" sz="2000" dirty="0" err="1">
                <a:solidFill>
                  <a:prstClr val="black"/>
                </a:solidFill>
              </a:rPr>
              <a:t>SENDCos</a:t>
            </a:r>
            <a:r>
              <a:rPr lang="en-GB" sz="2000" dirty="0">
                <a:solidFill>
                  <a:prstClr val="black"/>
                </a:solidFill>
              </a:rPr>
              <a:t>, from the receiving school, talk to our staff.  Additional meetings are held, when felt necessary, which parents and children are both invited to. </a:t>
            </a:r>
          </a:p>
          <a:p>
            <a:pPr lvl="0" algn="just"/>
            <a:endParaRPr lang="en-GB" sz="2000" dirty="0">
              <a:solidFill>
                <a:prstClr val="black"/>
              </a:solidFill>
            </a:endParaRPr>
          </a:p>
          <a:p>
            <a:pPr lvl="0" algn="just"/>
            <a:r>
              <a:rPr lang="en-GB" sz="2000" dirty="0">
                <a:solidFill>
                  <a:prstClr val="black"/>
                </a:solidFill>
              </a:rPr>
              <a:t>For some children with SEND, the secondary schools may provide enhanced transition support which may include additional visits and staff meeting the child individually at Co-op Academy Hillside.</a:t>
            </a:r>
          </a:p>
          <a:p>
            <a:pPr lvl="0" algn="just"/>
            <a:endParaRPr lang="en-GB" sz="2000" dirty="0">
              <a:solidFill>
                <a:prstClr val="black"/>
              </a:solidFill>
            </a:endParaRPr>
          </a:p>
          <a:p>
            <a:pPr lvl="0" algn="just"/>
            <a:r>
              <a:rPr lang="en-GB" sz="2000" dirty="0">
                <a:solidFill>
                  <a:prstClr val="black"/>
                </a:solidFill>
              </a:rPr>
              <a:t>In preparation for secondary school, children will engage in learning opportunities relating</a:t>
            </a:r>
          </a:p>
          <a:p>
            <a:pPr lvl="0" algn="just"/>
            <a:r>
              <a:rPr lang="en-GB" sz="2000" dirty="0">
                <a:solidFill>
                  <a:prstClr val="black"/>
                </a:solidFill>
              </a:rPr>
              <a:t>to transition and the changes ahead.</a:t>
            </a:r>
          </a:p>
        </p:txBody>
      </p:sp>
      <p:sp>
        <p:nvSpPr>
          <p:cNvPr id="3" name="Rectangle 2">
            <a:hlinkClick r:id="rId3" action="ppaction://hlinksldjump"/>
          </p:cNvPr>
          <p:cNvSpPr/>
          <p:nvPr/>
        </p:nvSpPr>
        <p:spPr>
          <a:xfrm>
            <a:off x="11127346" y="114761"/>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1940381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09EE53-63AC-EE9C-1594-250ACAA710CF}"/>
              </a:ext>
            </a:extLst>
          </p:cNvPr>
          <p:cNvPicPr>
            <a:picLocks noChangeAspect="1"/>
          </p:cNvPicPr>
          <p:nvPr/>
        </p:nvPicPr>
        <p:blipFill>
          <a:blip r:embed="rId2"/>
          <a:stretch>
            <a:fillRect/>
          </a:stretch>
        </p:blipFill>
        <p:spPr>
          <a:xfrm>
            <a:off x="0" y="-26948"/>
            <a:ext cx="12098215" cy="6911896"/>
          </a:xfrm>
          <a:prstGeom prst="rect">
            <a:avLst/>
          </a:prstGeom>
        </p:spPr>
      </p:pic>
      <p:sp>
        <p:nvSpPr>
          <p:cNvPr id="2" name="Rectangle 1"/>
          <p:cNvSpPr/>
          <p:nvPr/>
        </p:nvSpPr>
        <p:spPr>
          <a:xfrm>
            <a:off x="393895" y="751492"/>
            <a:ext cx="11437033" cy="5693866"/>
          </a:xfrm>
          <a:prstGeom prst="rect">
            <a:avLst/>
          </a:prstGeom>
          <a:solidFill>
            <a:schemeClr val="accent4">
              <a:lumMod val="20000"/>
              <a:lumOff val="80000"/>
            </a:schemeClr>
          </a:solidFill>
        </p:spPr>
        <p:txBody>
          <a:bodyPr wrap="square">
            <a:spAutoFit/>
          </a:bodyPr>
          <a:lstStyle/>
          <a:p>
            <a:pPr algn="just"/>
            <a:r>
              <a:rPr lang="en-GB" sz="2800" b="1" u="sng" dirty="0"/>
              <a:t>12. How are your resources allocated and matched to my child’s needs?</a:t>
            </a:r>
          </a:p>
          <a:p>
            <a:pPr algn="just"/>
            <a:endParaRPr lang="en-GB" sz="2800" b="1" u="sng" dirty="0"/>
          </a:p>
          <a:p>
            <a:r>
              <a:rPr lang="en-GB" sz="2800" dirty="0"/>
              <a:t>Resources and money are used strategically to support all children including those with additional needs. </a:t>
            </a:r>
          </a:p>
          <a:p>
            <a:endParaRPr lang="en-GB" sz="2800" dirty="0"/>
          </a:p>
          <a:p>
            <a:r>
              <a:rPr lang="en-GB" sz="2800" dirty="0"/>
              <a:t>Resources are allocated according to need and  following the advice of other support agencies. </a:t>
            </a:r>
          </a:p>
          <a:p>
            <a:endParaRPr lang="en-GB" sz="2800" dirty="0"/>
          </a:p>
          <a:p>
            <a:r>
              <a:rPr lang="en-GB" sz="2800" dirty="0"/>
              <a:t>All spending and resources are evaluated to  ensure a positive impact and that they are cost effective.</a:t>
            </a:r>
          </a:p>
          <a:p>
            <a:endParaRPr lang="en-GB" sz="2800" dirty="0"/>
          </a:p>
          <a:p>
            <a:endParaRPr lang="en-GB" sz="2800" dirty="0"/>
          </a:p>
          <a:p>
            <a:endParaRPr lang="en-GB" sz="2800" dirty="0"/>
          </a:p>
        </p:txBody>
      </p:sp>
      <p:sp>
        <p:nvSpPr>
          <p:cNvPr id="3" name="Rectangle 2">
            <a:hlinkClick r:id="rId3" action="ppaction://hlinksldjump"/>
          </p:cNvPr>
          <p:cNvSpPr/>
          <p:nvPr/>
        </p:nvSpPr>
        <p:spPr>
          <a:xfrm>
            <a:off x="11127346" y="114761"/>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488650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FEE11A-F94F-9D02-AF68-A2FD4248FA18}"/>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114214" y="256905"/>
            <a:ext cx="11963571" cy="6124754"/>
          </a:xfrm>
          <a:prstGeom prst="rect">
            <a:avLst/>
          </a:prstGeom>
          <a:solidFill>
            <a:schemeClr val="accent4">
              <a:lumMod val="20000"/>
              <a:lumOff val="80000"/>
            </a:schemeClr>
          </a:solidFill>
        </p:spPr>
        <p:txBody>
          <a:bodyPr wrap="square">
            <a:spAutoFit/>
          </a:bodyPr>
          <a:lstStyle/>
          <a:p>
            <a:r>
              <a:rPr lang="en-GB" sz="2800" b="1" u="sng" dirty="0"/>
              <a:t>13. How is the decision made about what type and how much support my child will receive?</a:t>
            </a:r>
          </a:p>
          <a:p>
            <a:endParaRPr lang="en-GB" sz="2800" b="1" u="sng" dirty="0"/>
          </a:p>
          <a:p>
            <a:r>
              <a:rPr lang="en-GB" sz="2800" dirty="0"/>
              <a:t>A decision will be made about your child’s SEND support depending on their learning support needs or disability and how that effects their development alongside that of their peers or their own previous progress/attainment. Under the Equality Act 2010, schools are required to make reasonable adjustments for children with a disability.</a:t>
            </a:r>
          </a:p>
          <a:p>
            <a:r>
              <a:rPr lang="en-GB" sz="2800" dirty="0"/>
              <a:t>Co-op Academy Hillside divides their SEND children into four main categories:</a:t>
            </a:r>
          </a:p>
          <a:p>
            <a:pPr marL="800100" lvl="1" indent="-342900">
              <a:buFont typeface="+mj-lt"/>
              <a:buAutoNum type="arabicPeriod"/>
            </a:pPr>
            <a:r>
              <a:rPr lang="en-GB" sz="2800" dirty="0"/>
              <a:t>Cognition and Learning</a:t>
            </a:r>
          </a:p>
          <a:p>
            <a:pPr marL="800100" lvl="1" indent="-342900">
              <a:buFont typeface="+mj-lt"/>
              <a:buAutoNum type="arabicPeriod"/>
            </a:pPr>
            <a:r>
              <a:rPr lang="en-GB" sz="2800" dirty="0"/>
              <a:t>Sensory and Physical</a:t>
            </a:r>
          </a:p>
          <a:p>
            <a:pPr marL="800100" lvl="1" indent="-342900">
              <a:buFont typeface="+mj-lt"/>
              <a:buAutoNum type="arabicPeriod"/>
            </a:pPr>
            <a:r>
              <a:rPr lang="en-GB" sz="2800" dirty="0"/>
              <a:t>Social, Mental and Emotional Health</a:t>
            </a:r>
          </a:p>
          <a:p>
            <a:pPr marL="800100" lvl="1" indent="-342900">
              <a:buFont typeface="+mj-lt"/>
              <a:buAutoNum type="arabicPeriod"/>
            </a:pPr>
            <a:r>
              <a:rPr lang="en-GB" sz="2800" dirty="0"/>
              <a:t>Communication and Interaction.</a:t>
            </a:r>
          </a:p>
          <a:p>
            <a:pPr marL="800100" lvl="1" indent="-342900">
              <a:buFont typeface="+mj-lt"/>
              <a:buAutoNum type="arabicPeriod"/>
            </a:pPr>
            <a:endParaRPr lang="en-GB" sz="2800" dirty="0"/>
          </a:p>
        </p:txBody>
      </p:sp>
      <p:sp>
        <p:nvSpPr>
          <p:cNvPr id="4" name="Rectangle 3">
            <a:hlinkClick r:id="rId3" action="ppaction://hlinksldjump"/>
            <a:extLst>
              <a:ext uri="{FF2B5EF4-FFF2-40B4-BE49-F238E27FC236}">
                <a16:creationId xmlns:a16="http://schemas.microsoft.com/office/drawing/2014/main" id="{E1AF3015-7471-D182-65BE-E187944114D0}"/>
              </a:ext>
            </a:extLst>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106728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736B5-A45F-A3B0-516B-E95806C81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ED61D-E8FC-B63C-019F-B8B044476318}"/>
              </a:ext>
            </a:extLst>
          </p:cNvPr>
          <p:cNvSpPr>
            <a:spLocks noGrp="1"/>
          </p:cNvSpPr>
          <p:nvPr>
            <p:ph type="title"/>
          </p:nvPr>
        </p:nvSpPr>
        <p:spPr>
          <a:xfrm>
            <a:off x="302400" y="366111"/>
            <a:ext cx="5931840" cy="716700"/>
          </a:xfrm>
        </p:spPr>
        <p:txBody>
          <a:bodyPr>
            <a:normAutofit fontScale="90000"/>
          </a:bodyPr>
          <a:lstStyle/>
          <a:p>
            <a:r>
              <a:rPr lang="en-GB" sz="2800" b="1" dirty="0"/>
              <a:t>Co-op Academy Hillside Information Report</a:t>
            </a:r>
            <a:endParaRPr lang="en-GB" sz="2800" dirty="0"/>
          </a:p>
        </p:txBody>
      </p:sp>
      <p:sp>
        <p:nvSpPr>
          <p:cNvPr id="11" name="Rectangle 10">
            <a:hlinkClick r:id="rId2" action="ppaction://hlinksldjump"/>
            <a:extLst>
              <a:ext uri="{FF2B5EF4-FFF2-40B4-BE49-F238E27FC236}">
                <a16:creationId xmlns:a16="http://schemas.microsoft.com/office/drawing/2014/main" id="{15B32ADB-BEFE-6E4F-D8EC-011132C89F29}"/>
              </a:ext>
            </a:extLst>
          </p:cNvPr>
          <p:cNvSpPr/>
          <p:nvPr/>
        </p:nvSpPr>
        <p:spPr>
          <a:xfrm>
            <a:off x="4267864" y="1205943"/>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How do we ensure that all members of our academy community are valued and differences respected?</a:t>
            </a:r>
            <a:endParaRPr lang="en-GB" sz="1200" dirty="0"/>
          </a:p>
        </p:txBody>
      </p:sp>
      <p:sp>
        <p:nvSpPr>
          <p:cNvPr id="23" name="Rectangle 22">
            <a:hlinkClick r:id="rId3" action="ppaction://hlinksldjump"/>
            <a:extLst>
              <a:ext uri="{FF2B5EF4-FFF2-40B4-BE49-F238E27FC236}">
                <a16:creationId xmlns:a16="http://schemas.microsoft.com/office/drawing/2014/main" id="{C758AEB1-5A9B-5449-BC21-07B00BC9E1B8}"/>
              </a:ext>
            </a:extLst>
          </p:cNvPr>
          <p:cNvSpPr/>
          <p:nvPr/>
        </p:nvSpPr>
        <p:spPr>
          <a:xfrm>
            <a:off x="7223661" y="473450"/>
            <a:ext cx="2643807"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Local Authority Offer</a:t>
            </a:r>
          </a:p>
        </p:txBody>
      </p:sp>
      <p:sp>
        <p:nvSpPr>
          <p:cNvPr id="25" name="Rectangle 24">
            <a:hlinkClick r:id="rId4" action="ppaction://hlinksldjump"/>
            <a:extLst>
              <a:ext uri="{FF2B5EF4-FFF2-40B4-BE49-F238E27FC236}">
                <a16:creationId xmlns:a16="http://schemas.microsoft.com/office/drawing/2014/main" id="{0442A082-6215-C76F-0504-7AADEB6AAF33}"/>
              </a:ext>
            </a:extLst>
          </p:cNvPr>
          <p:cNvSpPr/>
          <p:nvPr/>
        </p:nvSpPr>
        <p:spPr>
          <a:xfrm>
            <a:off x="10856890" y="114761"/>
            <a:ext cx="1233290"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Return to Contents</a:t>
            </a:r>
          </a:p>
        </p:txBody>
      </p:sp>
      <p:sp>
        <p:nvSpPr>
          <p:cNvPr id="3" name="Rectangle 2">
            <a:hlinkClick r:id="rId5" action="ppaction://hlinksldjump"/>
          </p:cNvPr>
          <p:cNvSpPr/>
          <p:nvPr/>
        </p:nvSpPr>
        <p:spPr>
          <a:xfrm>
            <a:off x="2063364" y="3211006"/>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What to do as a parent if you have a complaint about SEND at our school</a:t>
            </a:r>
          </a:p>
        </p:txBody>
      </p:sp>
      <p:sp>
        <p:nvSpPr>
          <p:cNvPr id="4" name="Rectangle 3">
            <a:hlinkClick r:id="rId6" action="ppaction://hlinksldjump"/>
          </p:cNvPr>
          <p:cNvSpPr/>
          <p:nvPr/>
        </p:nvSpPr>
        <p:spPr>
          <a:xfrm>
            <a:off x="6345142" y="3205703"/>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How will Co-op Academy Hillside prepare and support my child / young person moving to or from our academy and how do we prepare them to join the next stage of education and life?</a:t>
            </a:r>
          </a:p>
        </p:txBody>
      </p:sp>
      <p:sp>
        <p:nvSpPr>
          <p:cNvPr id="5" name="Rectangle 4">
            <a:hlinkClick r:id="rId7" action="ppaction://hlinksldjump"/>
          </p:cNvPr>
          <p:cNvSpPr/>
          <p:nvPr/>
        </p:nvSpPr>
        <p:spPr>
          <a:xfrm>
            <a:off x="4267863" y="5072750"/>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dirty="0">
                <a:solidFill>
                  <a:schemeClr val="bg1"/>
                </a:solidFill>
              </a:rPr>
              <a:t>The name and contact details of the SEND co-ordinator and SEND Governor.</a:t>
            </a:r>
          </a:p>
        </p:txBody>
      </p:sp>
    </p:spTree>
    <p:extLst>
      <p:ext uri="{BB962C8B-B14F-4D97-AF65-F5344CB8AC3E}">
        <p14:creationId xmlns:p14="http://schemas.microsoft.com/office/powerpoint/2010/main" val="990220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D985DA-8085-EE6A-2120-923CFEA1A5FD}"/>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126609" y="270973"/>
            <a:ext cx="11951176" cy="6063198"/>
          </a:xfrm>
          <a:prstGeom prst="rect">
            <a:avLst/>
          </a:prstGeom>
          <a:solidFill>
            <a:schemeClr val="accent4">
              <a:lumMod val="20000"/>
              <a:lumOff val="80000"/>
            </a:schemeClr>
          </a:solidFill>
        </p:spPr>
        <p:txBody>
          <a:bodyPr wrap="square">
            <a:spAutoFit/>
          </a:bodyPr>
          <a:lstStyle/>
          <a:p>
            <a:r>
              <a:rPr lang="en-GB" sz="2800" b="1" u="sng" dirty="0"/>
              <a:t>13. continued…</a:t>
            </a:r>
          </a:p>
          <a:p>
            <a:endParaRPr lang="en-GB" sz="2000" dirty="0"/>
          </a:p>
          <a:p>
            <a:r>
              <a:rPr lang="en-GB" sz="2000" dirty="0"/>
              <a:t>Class teachers, </a:t>
            </a:r>
            <a:r>
              <a:rPr lang="en-GB" sz="2000" dirty="0" err="1"/>
              <a:t>SENDCo</a:t>
            </a:r>
            <a:r>
              <a:rPr lang="en-GB" sz="2000" dirty="0"/>
              <a:t> and senior leadership team members should make regular assessments of progress for all children. They will identify children making less than expected progress given their age and individual circumstances. Your child’s progress will be judged by the class teacher or school senior leadership team against this SEND criteria:</a:t>
            </a:r>
          </a:p>
          <a:p>
            <a:pPr marL="800100" lvl="1" indent="-342900">
              <a:buFont typeface="+mj-lt"/>
              <a:buAutoNum type="arabicPeriod"/>
            </a:pPr>
            <a:r>
              <a:rPr lang="en-GB" sz="2000" dirty="0"/>
              <a:t>Significantly slower than that of their peers starting from the same baseline</a:t>
            </a:r>
          </a:p>
          <a:p>
            <a:pPr marL="800100" lvl="1" indent="-342900">
              <a:buFont typeface="+mj-lt"/>
              <a:buAutoNum type="arabicPeriod"/>
            </a:pPr>
            <a:r>
              <a:rPr lang="en-GB" sz="2000" dirty="0"/>
              <a:t>Fail to match or better their previous rate of progress</a:t>
            </a:r>
          </a:p>
          <a:p>
            <a:pPr marL="800100" lvl="1" indent="-342900">
              <a:buFont typeface="+mj-lt"/>
              <a:buAutoNum type="arabicPeriod"/>
            </a:pPr>
            <a:r>
              <a:rPr lang="en-GB" sz="2000" dirty="0"/>
              <a:t>Failing to close the attainment gap between the child and their peers</a:t>
            </a:r>
          </a:p>
          <a:p>
            <a:pPr marL="800100" lvl="1" indent="-342900">
              <a:buFont typeface="+mj-lt"/>
              <a:buAutoNum type="arabicPeriod"/>
            </a:pPr>
            <a:r>
              <a:rPr lang="en-GB" sz="2000" dirty="0"/>
              <a:t>Widening of the attainment gap between your son/daughter and their peers</a:t>
            </a:r>
          </a:p>
          <a:p>
            <a:pPr marL="800100" lvl="1" indent="-342900">
              <a:buFont typeface="+mj-lt"/>
              <a:buAutoNum type="arabicPeriod"/>
            </a:pPr>
            <a:endParaRPr lang="en-GB" sz="2000" dirty="0"/>
          </a:p>
          <a:p>
            <a:r>
              <a:rPr lang="en-GB" sz="2000" dirty="0"/>
              <a:t>Progress might be looked for in other areas other than attainment such as social needs, communication or speech and language.</a:t>
            </a:r>
          </a:p>
          <a:p>
            <a:endParaRPr lang="en-GB" sz="2000" dirty="0"/>
          </a:p>
          <a:p>
            <a:endParaRPr lang="en-GB" sz="2000" dirty="0"/>
          </a:p>
          <a:p>
            <a:endParaRPr lang="en-GB" sz="2000" dirty="0"/>
          </a:p>
          <a:p>
            <a:endParaRPr lang="en-GB" sz="2000" dirty="0"/>
          </a:p>
          <a:p>
            <a:endParaRPr lang="en-GB" sz="2000" dirty="0"/>
          </a:p>
          <a:p>
            <a:endParaRPr lang="en-GB" sz="2000" dirty="0"/>
          </a:p>
        </p:txBody>
      </p:sp>
      <p:sp>
        <p:nvSpPr>
          <p:cNvPr id="5" name="Rectangle 4">
            <a:hlinkClick r:id="rId3" action="ppaction://hlinksldjump"/>
            <a:extLst>
              <a:ext uri="{FF2B5EF4-FFF2-40B4-BE49-F238E27FC236}">
                <a16:creationId xmlns:a16="http://schemas.microsoft.com/office/drawing/2014/main" id="{805CAFF2-2F2F-0A9F-0A03-DA1061AC8367}"/>
              </a:ext>
            </a:extLst>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03302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649523-3E0E-A28A-B7D2-1A546D01A40F}"/>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114214" y="228769"/>
            <a:ext cx="11963571" cy="5940088"/>
          </a:xfrm>
          <a:prstGeom prst="rect">
            <a:avLst/>
          </a:prstGeom>
          <a:solidFill>
            <a:schemeClr val="accent4">
              <a:lumMod val="20000"/>
              <a:lumOff val="80000"/>
            </a:schemeClr>
          </a:solidFill>
        </p:spPr>
        <p:txBody>
          <a:bodyPr wrap="square">
            <a:spAutoFit/>
          </a:bodyPr>
          <a:lstStyle/>
          <a:p>
            <a:r>
              <a:rPr lang="en-GB" sz="2800" b="1" u="sng" dirty="0"/>
              <a:t>13. continued…</a:t>
            </a:r>
          </a:p>
          <a:p>
            <a:endParaRPr lang="en-GB" sz="1400" dirty="0"/>
          </a:p>
          <a:p>
            <a:r>
              <a:rPr lang="en-GB" sz="2600" dirty="0"/>
              <a:t>The first response to such progress will be high quality teaching targeted at the areas of concern. Parents/Carers will be informed by the class teacher at this point. </a:t>
            </a:r>
          </a:p>
          <a:p>
            <a:endParaRPr lang="en-GB" sz="2600" dirty="0"/>
          </a:p>
          <a:p>
            <a:r>
              <a:rPr lang="en-GB" sz="2600" dirty="0"/>
              <a:t>If  progress continues to be less than expected, the class teacher working with the </a:t>
            </a:r>
            <a:r>
              <a:rPr lang="en-GB" sz="2600" dirty="0" err="1"/>
              <a:t>SENDCo</a:t>
            </a:r>
            <a:r>
              <a:rPr lang="en-GB" sz="2600" dirty="0"/>
              <a:t>, should assess whether your son/daughter has SEND. Parents/carers will be informed at this point by the class teacher or </a:t>
            </a:r>
            <a:r>
              <a:rPr lang="en-GB" sz="2600" dirty="0" err="1"/>
              <a:t>SENDCo</a:t>
            </a:r>
            <a:r>
              <a:rPr lang="en-GB" sz="2600" dirty="0"/>
              <a:t>, and a learning plan detailing support will be drawn up for parents/carers. If we feel that your child would benefit from some further advice from other support agencies to develop their progress, they will be contacted. Again parents/carers will be informed.</a:t>
            </a:r>
          </a:p>
          <a:p>
            <a:endParaRPr lang="en-GB" sz="2600" dirty="0"/>
          </a:p>
          <a:p>
            <a:r>
              <a:rPr lang="en-GB" sz="2600" dirty="0"/>
              <a:t>Parents/carers views and knowledge on how to support their child are always valued and are an important part in creating personalised provision that will work for your child.</a:t>
            </a:r>
          </a:p>
        </p:txBody>
      </p:sp>
      <p:sp>
        <p:nvSpPr>
          <p:cNvPr id="4" name="Rectangle 3">
            <a:hlinkClick r:id="rId3" action="ppaction://hlinksldjump"/>
            <a:extLst>
              <a:ext uri="{FF2B5EF4-FFF2-40B4-BE49-F238E27FC236}">
                <a16:creationId xmlns:a16="http://schemas.microsoft.com/office/drawing/2014/main" id="{30C384A0-3F27-304A-22C8-945FC32D2DD3}"/>
              </a:ext>
            </a:extLst>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3597799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F7E11F-DFD1-29A9-574F-AB3EABEEFB67}"/>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126609" y="636732"/>
            <a:ext cx="11963571" cy="5847755"/>
          </a:xfrm>
          <a:prstGeom prst="rect">
            <a:avLst/>
          </a:prstGeom>
          <a:solidFill>
            <a:schemeClr val="accent4">
              <a:lumMod val="20000"/>
              <a:lumOff val="80000"/>
            </a:schemeClr>
          </a:solidFill>
        </p:spPr>
        <p:txBody>
          <a:bodyPr wrap="square">
            <a:spAutoFit/>
          </a:bodyPr>
          <a:lstStyle/>
          <a:p>
            <a:r>
              <a:rPr lang="en-GB" sz="2800" b="1" u="sng" dirty="0"/>
              <a:t>13. continued …</a:t>
            </a:r>
            <a:endParaRPr lang="en-GB" sz="2800" dirty="0"/>
          </a:p>
          <a:p>
            <a:pPr lvl="1"/>
            <a:endParaRPr lang="en-GB" sz="1400" dirty="0"/>
          </a:p>
          <a:p>
            <a:pPr algn="just"/>
            <a:r>
              <a:rPr lang="en-GB" sz="2800" dirty="0"/>
              <a:t>When additional support is given, the provision is seen as being successful when:</a:t>
            </a:r>
          </a:p>
          <a:p>
            <a:pPr algn="just"/>
            <a:endParaRPr lang="en-GB" sz="2800" dirty="0"/>
          </a:p>
          <a:p>
            <a:pPr marL="800100" lvl="1" indent="-342900">
              <a:buFont typeface="+mj-lt"/>
              <a:buAutoNum type="arabicPeriod"/>
            </a:pPr>
            <a:r>
              <a:rPr lang="en-GB" sz="2800" dirty="0"/>
              <a:t>Progress increases and becomes more in line with that of their peers starting from the same baseline</a:t>
            </a:r>
          </a:p>
          <a:p>
            <a:pPr marL="800100" lvl="1" indent="-342900">
              <a:buFont typeface="+mj-lt"/>
              <a:buAutoNum type="arabicPeriod"/>
            </a:pPr>
            <a:r>
              <a:rPr lang="en-GB" sz="2800" dirty="0"/>
              <a:t>Child’s previous rate of progress improves</a:t>
            </a:r>
          </a:p>
          <a:p>
            <a:pPr marL="800100" lvl="1" indent="-342900">
              <a:buFont typeface="+mj-lt"/>
              <a:buAutoNum type="arabicPeriod"/>
            </a:pPr>
            <a:r>
              <a:rPr lang="en-GB" sz="2800" dirty="0"/>
              <a:t>The attainment gap between the child and their peers narrows</a:t>
            </a:r>
          </a:p>
          <a:p>
            <a:pPr marL="800100" lvl="1" indent="-342900">
              <a:buFont typeface="+mj-lt"/>
              <a:buAutoNum type="arabicPeriod"/>
            </a:pPr>
            <a:r>
              <a:rPr lang="en-GB" sz="2800" dirty="0"/>
              <a:t>The attainment gap between your son/daughter and their peers stays stable.</a:t>
            </a:r>
          </a:p>
          <a:p>
            <a:pPr marL="800100" lvl="1" indent="-342900">
              <a:buFont typeface="+mj-lt"/>
              <a:buAutoNum type="arabicPeriod"/>
            </a:pPr>
            <a:endParaRPr lang="en-GB" sz="2800" dirty="0"/>
          </a:p>
          <a:p>
            <a:pPr marL="800100" lvl="1" indent="-342900">
              <a:buFont typeface="+mj-lt"/>
              <a:buAutoNum type="arabicPeriod"/>
            </a:pPr>
            <a:endParaRPr lang="en-GB" sz="2800" dirty="0"/>
          </a:p>
          <a:p>
            <a:pPr marL="800100" lvl="1" indent="-342900">
              <a:buFont typeface="+mj-lt"/>
              <a:buAutoNum type="arabicPeriod"/>
            </a:pPr>
            <a:endParaRPr lang="en-GB" sz="2800" dirty="0"/>
          </a:p>
          <a:p>
            <a:endParaRPr lang="en-GB" sz="1200" dirty="0"/>
          </a:p>
          <a:p>
            <a:endParaRPr lang="en-GB" sz="1200" dirty="0"/>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3854778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22DA8-7E68-1CE1-1638-0737AAC748F8}"/>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509353" y="858129"/>
            <a:ext cx="11237170" cy="4585871"/>
          </a:xfrm>
          <a:prstGeom prst="rect">
            <a:avLst/>
          </a:prstGeom>
          <a:solidFill>
            <a:schemeClr val="accent4">
              <a:lumMod val="20000"/>
              <a:lumOff val="80000"/>
            </a:schemeClr>
          </a:solidFill>
        </p:spPr>
        <p:txBody>
          <a:bodyPr wrap="square">
            <a:spAutoFit/>
          </a:bodyPr>
          <a:lstStyle/>
          <a:p>
            <a:r>
              <a:rPr lang="en-GB" sz="2800" b="1" u="sng" dirty="0"/>
              <a:t>14. Who can I contact for further information?</a:t>
            </a:r>
          </a:p>
          <a:p>
            <a:endParaRPr lang="en-GB" sz="2400" dirty="0"/>
          </a:p>
          <a:p>
            <a:r>
              <a:rPr lang="en-GB" sz="2400" dirty="0"/>
              <a:t>Your first point of contact if you wish to discuss something about your child at Co-op Academy Hillside would usually be the class teacher followed by the school Assistant / Executive SENDCo</a:t>
            </a:r>
            <a:r>
              <a:rPr lang="en-GB" sz="2400" i="1" dirty="0"/>
              <a:t>. </a:t>
            </a:r>
          </a:p>
          <a:p>
            <a:endParaRPr lang="en-GB" sz="2400" dirty="0"/>
          </a:p>
          <a:p>
            <a:r>
              <a:rPr lang="en-GB" sz="2400" dirty="0"/>
              <a:t>If you are worried about your child, please come to speak to us at school. An appointment can always be made at the office and often a member of staff may be able to address your worry straight away.</a:t>
            </a:r>
          </a:p>
          <a:p>
            <a:endParaRPr lang="en-GB" sz="2400" dirty="0"/>
          </a:p>
          <a:p>
            <a:r>
              <a:rPr lang="en-GB" sz="2400" dirty="0"/>
              <a:t>If you are considering whether your child should join us at Co-op Academy Hillside, you should speak to Ms Bergman, our headteacher and SEND specialist.</a:t>
            </a:r>
          </a:p>
        </p:txBody>
      </p:sp>
      <p:sp>
        <p:nvSpPr>
          <p:cNvPr id="3" name="Rectangle 2">
            <a:hlinkClick r:id="rId3" action="ppaction://hlinksldjump"/>
          </p:cNvPr>
          <p:cNvSpPr/>
          <p:nvPr/>
        </p:nvSpPr>
        <p:spPr>
          <a:xfrm>
            <a:off x="1126510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3862807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9D763A-3DEB-9FDF-B23F-B44DD8BECF75}"/>
              </a:ext>
            </a:extLst>
          </p:cNvPr>
          <p:cNvPicPr>
            <a:picLocks noChangeAspect="1"/>
          </p:cNvPicPr>
          <p:nvPr/>
        </p:nvPicPr>
        <p:blipFill>
          <a:blip r:embed="rId2"/>
          <a:stretch>
            <a:fillRect/>
          </a:stretch>
        </p:blipFill>
        <p:spPr>
          <a:xfrm>
            <a:off x="-1" y="56820"/>
            <a:ext cx="11727767" cy="6755190"/>
          </a:xfrm>
          <a:prstGeom prst="rect">
            <a:avLst/>
          </a:prstGeom>
        </p:spPr>
      </p:pic>
      <p:sp>
        <p:nvSpPr>
          <p:cNvPr id="2" name="Rectangle 1"/>
          <p:cNvSpPr/>
          <p:nvPr/>
        </p:nvSpPr>
        <p:spPr>
          <a:xfrm>
            <a:off x="492369" y="634276"/>
            <a:ext cx="11380763" cy="5878532"/>
          </a:xfrm>
          <a:prstGeom prst="rect">
            <a:avLst/>
          </a:prstGeom>
          <a:solidFill>
            <a:schemeClr val="accent4">
              <a:lumMod val="20000"/>
              <a:lumOff val="80000"/>
            </a:schemeClr>
          </a:solidFill>
        </p:spPr>
        <p:txBody>
          <a:bodyPr wrap="square">
            <a:spAutoFit/>
          </a:bodyPr>
          <a:lstStyle/>
          <a:p>
            <a:pPr algn="just"/>
            <a:r>
              <a:rPr lang="en-GB" sz="2800" b="1" u="sng" dirty="0"/>
              <a:t>15. Can staff get extra help from experts outside if they need to? (Advice and training on medical conditions).</a:t>
            </a:r>
            <a:endParaRPr lang="en-GB" sz="2800" u="sng" dirty="0"/>
          </a:p>
          <a:p>
            <a:pPr algn="just"/>
            <a:endParaRPr lang="en-GB" sz="2800" dirty="0"/>
          </a:p>
          <a:p>
            <a:pPr algn="just"/>
            <a:r>
              <a:rPr lang="en-GB" sz="2400" dirty="0"/>
              <a:t>We</a:t>
            </a:r>
            <a:r>
              <a:rPr lang="en-GB" sz="2800" dirty="0"/>
              <a:t> </a:t>
            </a:r>
            <a:r>
              <a:rPr lang="en-GB" sz="2400" dirty="0"/>
              <a:t>use many outside agencies to give us advice on how to support our children depending on their type of SEND. Additional training will be sought depending on a child’s needs and as required.</a:t>
            </a:r>
          </a:p>
          <a:p>
            <a:pPr algn="just"/>
            <a:endParaRPr lang="en-GB" sz="2400" dirty="0"/>
          </a:p>
          <a:p>
            <a:pPr algn="just"/>
            <a:r>
              <a:rPr lang="en-GB" sz="2400" dirty="0"/>
              <a:t>You may be asked to give permission for school to refer your child to a specialist professional, for example, an Educational Psychologist. </a:t>
            </a:r>
          </a:p>
          <a:p>
            <a:pPr algn="just"/>
            <a:endParaRPr lang="en-GB" sz="2400" dirty="0"/>
          </a:p>
          <a:p>
            <a:pPr algn="just"/>
            <a:r>
              <a:rPr lang="en-GB" sz="2400" dirty="0"/>
              <a:t>The professional will work alongside school staff, your child and often yourself in order to identify your child’s needs and make appropriate recommendations.</a:t>
            </a:r>
          </a:p>
          <a:p>
            <a:pPr algn="just"/>
            <a:endParaRPr lang="en-GB" sz="2400" dirty="0"/>
          </a:p>
          <a:p>
            <a:pPr algn="just"/>
            <a:endParaRPr lang="en-GB" sz="2400" dirty="0"/>
          </a:p>
          <a:p>
            <a:pPr algn="just"/>
            <a:endParaRPr lang="en-GB" sz="2400" dirty="0"/>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086973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54BFBC-F3DE-29DB-A644-6361A3D894F2}"/>
              </a:ext>
            </a:extLst>
          </p:cNvPr>
          <p:cNvPicPr>
            <a:picLocks noChangeAspect="1"/>
          </p:cNvPicPr>
          <p:nvPr/>
        </p:nvPicPr>
        <p:blipFill>
          <a:blip r:embed="rId2"/>
          <a:stretch>
            <a:fillRect/>
          </a:stretch>
        </p:blipFill>
        <p:spPr>
          <a:xfrm>
            <a:off x="-1" y="56820"/>
            <a:ext cx="11727767" cy="6755190"/>
          </a:xfrm>
          <a:prstGeom prst="rect">
            <a:avLst/>
          </a:prstGeom>
        </p:spPr>
      </p:pic>
      <p:sp>
        <p:nvSpPr>
          <p:cNvPr id="3" name="Rectangle 2"/>
          <p:cNvSpPr/>
          <p:nvPr/>
        </p:nvSpPr>
        <p:spPr>
          <a:xfrm>
            <a:off x="684627" y="638631"/>
            <a:ext cx="10879015" cy="4401205"/>
          </a:xfrm>
          <a:prstGeom prst="rect">
            <a:avLst/>
          </a:prstGeom>
          <a:solidFill>
            <a:schemeClr val="accent4">
              <a:lumMod val="20000"/>
              <a:lumOff val="80000"/>
            </a:schemeClr>
          </a:solidFill>
        </p:spPr>
        <p:txBody>
          <a:bodyPr wrap="square">
            <a:spAutoFit/>
          </a:bodyPr>
          <a:lstStyle/>
          <a:p>
            <a:r>
              <a:rPr lang="en-GB" sz="2800" b="1" u="sng" dirty="0"/>
              <a:t>16. How will information about the child be circulated to all members of staff and who will be responsible for that?</a:t>
            </a:r>
          </a:p>
          <a:p>
            <a:endParaRPr lang="en-GB" sz="2800" dirty="0"/>
          </a:p>
          <a:p>
            <a:r>
              <a:rPr lang="en-GB" sz="2800" dirty="0"/>
              <a:t>Information about your child will be circulated to members of staff who need to know and they are trusted to be discreet with it and respect any confidential matter. </a:t>
            </a:r>
          </a:p>
          <a:p>
            <a:endParaRPr lang="en-GB" sz="2800" dirty="0"/>
          </a:p>
          <a:p>
            <a:r>
              <a:rPr lang="en-GB" sz="2800" dirty="0"/>
              <a:t>Pupil Passports will usually be circulated by the class teacher, whilst IHCPs, Costed Provision Maps and EHCPs will usually be circulated by the SENDCo.</a:t>
            </a:r>
          </a:p>
        </p:txBody>
      </p:sp>
      <p:sp>
        <p:nvSpPr>
          <p:cNvPr id="4" name="Rectangle 3">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468001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21965D-306C-5FF8-C178-CD5A4C82CEE5}"/>
              </a:ext>
            </a:extLst>
          </p:cNvPr>
          <p:cNvPicPr>
            <a:picLocks noChangeAspect="1"/>
          </p:cNvPicPr>
          <p:nvPr/>
        </p:nvPicPr>
        <p:blipFill>
          <a:blip r:embed="rId2"/>
          <a:stretch>
            <a:fillRect/>
          </a:stretch>
        </p:blipFill>
        <p:spPr>
          <a:xfrm>
            <a:off x="-1" y="56820"/>
            <a:ext cx="11727767" cy="6755190"/>
          </a:xfrm>
          <a:prstGeom prst="rect">
            <a:avLst/>
          </a:prstGeom>
        </p:spPr>
      </p:pic>
      <p:sp>
        <p:nvSpPr>
          <p:cNvPr id="3" name="Rectangle 2"/>
          <p:cNvSpPr/>
          <p:nvPr/>
        </p:nvSpPr>
        <p:spPr>
          <a:xfrm>
            <a:off x="450166" y="558912"/>
            <a:ext cx="11197882" cy="2246769"/>
          </a:xfrm>
          <a:prstGeom prst="rect">
            <a:avLst/>
          </a:prstGeom>
          <a:solidFill>
            <a:schemeClr val="accent4">
              <a:lumMod val="20000"/>
              <a:lumOff val="80000"/>
            </a:schemeClr>
          </a:solidFill>
        </p:spPr>
        <p:txBody>
          <a:bodyPr wrap="square">
            <a:spAutoFit/>
          </a:bodyPr>
          <a:lstStyle/>
          <a:p>
            <a:pPr algn="ctr"/>
            <a:r>
              <a:rPr lang="en-GB" sz="2800" dirty="0"/>
              <a:t>Thank you for looking at our school information report and any frequently asked questions. If you need further information  please contact our school by coming in, phoning 0151 677 9960 or emailing: </a:t>
            </a:r>
            <a:r>
              <a:rPr lang="en-GB" sz="2800" b="1" i="0" dirty="0">
                <a:solidFill>
                  <a:srgbClr val="00A1CC"/>
                </a:solidFill>
                <a:effectLst/>
                <a:latin typeface="Avenir Next"/>
              </a:rPr>
              <a:t>hillside-office@coopacademies.co.uk</a:t>
            </a:r>
            <a:endParaRPr lang="en-GB" sz="2800" b="1" i="0" dirty="0">
              <a:solidFill>
                <a:srgbClr val="243236"/>
              </a:solidFill>
              <a:effectLst/>
              <a:latin typeface="Avenir Next"/>
            </a:endParaRPr>
          </a:p>
          <a:p>
            <a:pPr algn="ctr"/>
            <a:endParaRPr lang="en-GB" sz="2800" dirty="0"/>
          </a:p>
        </p:txBody>
      </p:sp>
      <p:sp>
        <p:nvSpPr>
          <p:cNvPr id="4" name="Rectangle 3">
            <a:hlinkClick r:id="rId3" action="ppaction://hlinksldjump"/>
          </p:cNvPr>
          <p:cNvSpPr/>
          <p:nvPr/>
        </p:nvSpPr>
        <p:spPr>
          <a:xfrm>
            <a:off x="11135380" y="1828969"/>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65025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58024" y="5175775"/>
            <a:ext cx="2562501" cy="1305733"/>
          </a:xfrm>
          <a:prstGeom prst="rect">
            <a:avLst/>
          </a:prstGeom>
          <a:solidFill>
            <a:schemeClr val="accent4">
              <a:lumMod val="20000"/>
              <a:lumOff val="80000"/>
            </a:schemeClr>
          </a:solidFill>
          <a:ln>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7" name="Rectangle 6">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2" name="Rectangle 1"/>
          <p:cNvSpPr/>
          <p:nvPr/>
        </p:nvSpPr>
        <p:spPr>
          <a:xfrm>
            <a:off x="293044" y="912868"/>
            <a:ext cx="11581245" cy="5568640"/>
          </a:xfrm>
          <a:prstGeom prst="rect">
            <a:avLst/>
          </a:prstGeom>
        </p:spPr>
        <p:txBody>
          <a:bodyPr wrap="square">
            <a:spAutoFit/>
          </a:bodyPr>
          <a:lstStyle/>
          <a:p>
            <a:pPr marR="63500" indent="-1270">
              <a:lnSpc>
                <a:spcPct val="159000"/>
              </a:lnSpc>
              <a:spcAft>
                <a:spcPts val="0"/>
              </a:spcAft>
            </a:pPr>
            <a:r>
              <a:rPr lang="en-GB" sz="1800" dirty="0">
                <a:effectLst/>
                <a:latin typeface="Arial" panose="020B0604020202020204" pitchFamily="34" charset="0"/>
                <a:ea typeface="Arial" panose="020B0604020202020204" pitchFamily="34" charset="0"/>
              </a:rPr>
              <a:t>At Co-op Academy Hillside, we aim to offer excellence and choice to all our children, whatever their ability or needs. We have high expectations of all our children. We aim to achieve this through the removal of barriers to learning and participation. We want all our children to feel that they are a valued part of our school community.</a:t>
            </a:r>
            <a:endParaRPr lang="en-GB" sz="1800" dirty="0">
              <a:effectLst/>
              <a:latin typeface="Calibri" panose="020F0502020204030204" pitchFamily="34" charset="0"/>
              <a:ea typeface="Calibri" panose="020F0502020204030204" pitchFamily="34" charset="0"/>
            </a:endParaRPr>
          </a:p>
          <a:p>
            <a:pPr algn="just"/>
            <a:endParaRPr lang="en-GB" dirty="0"/>
          </a:p>
          <a:p>
            <a:pPr algn="just"/>
            <a:r>
              <a:rPr lang="en-GB" dirty="0"/>
              <a:t>We recognise that children learn at different rates and that there are many factors affecting achievement.  We know that children may have difficulties over a short or long period of time, in one or more of these areas: </a:t>
            </a:r>
          </a:p>
          <a:p>
            <a:pPr marL="285750" indent="-285750" algn="just">
              <a:buFont typeface="Arial" panose="020B0604020202020204" pitchFamily="34" charset="0"/>
              <a:buChar char="•"/>
            </a:pPr>
            <a:r>
              <a:rPr lang="en-GB" dirty="0"/>
              <a:t>Cognition and Learning</a:t>
            </a:r>
          </a:p>
          <a:p>
            <a:pPr marL="285750" indent="-285750" algn="just">
              <a:buFont typeface="Arial" panose="020B0604020202020204" pitchFamily="34" charset="0"/>
              <a:buChar char="•"/>
            </a:pPr>
            <a:r>
              <a:rPr lang="en-GB" dirty="0"/>
              <a:t>Sensory and Physical needs</a:t>
            </a:r>
          </a:p>
          <a:p>
            <a:pPr marL="285750" indent="-285750" algn="just">
              <a:buFont typeface="Arial" panose="020B0604020202020204" pitchFamily="34" charset="0"/>
              <a:buChar char="•"/>
            </a:pPr>
            <a:r>
              <a:rPr lang="en-GB" dirty="0"/>
              <a:t>Social, Emotional and Mental Health</a:t>
            </a:r>
          </a:p>
          <a:p>
            <a:pPr marL="285750" indent="-285750" algn="just">
              <a:buFont typeface="Arial" panose="020B0604020202020204" pitchFamily="34" charset="0"/>
              <a:buChar char="•"/>
            </a:pPr>
            <a:r>
              <a:rPr lang="en-GB" dirty="0"/>
              <a:t>Communication and Interaction needs.</a:t>
            </a:r>
          </a:p>
          <a:p>
            <a:pPr algn="just"/>
            <a:endParaRPr lang="en-GB" dirty="0"/>
          </a:p>
          <a:p>
            <a:r>
              <a:rPr lang="en-GB" dirty="0"/>
              <a:t>We specialise in Social and Communication difficulties and our academy has access to Speech and Language specialists from the Co-op Trust and the NHS service.</a:t>
            </a:r>
          </a:p>
          <a:p>
            <a:endParaRPr lang="en-GB" dirty="0"/>
          </a:p>
          <a:p>
            <a:r>
              <a:rPr lang="en-GB" dirty="0"/>
              <a:t>We have a Local Authority Inclusion Base that specialises in Social, Emotional and Mental</a:t>
            </a:r>
          </a:p>
          <a:p>
            <a:r>
              <a:rPr lang="en-GB" dirty="0"/>
              <a:t>Health Needs.  The Local Authority allocates places for this provision.</a:t>
            </a:r>
          </a:p>
          <a:p>
            <a:br>
              <a:rPr lang="en-GB" dirty="0"/>
            </a:br>
            <a:endParaRPr lang="en-GB" dirty="0"/>
          </a:p>
        </p:txBody>
      </p:sp>
      <p:sp>
        <p:nvSpPr>
          <p:cNvPr id="8" name="Rectangle 7"/>
          <p:cNvSpPr/>
          <p:nvPr/>
        </p:nvSpPr>
        <p:spPr>
          <a:xfrm>
            <a:off x="293044" y="275749"/>
            <a:ext cx="11527481" cy="800219"/>
          </a:xfrm>
          <a:prstGeom prst="rect">
            <a:avLst/>
          </a:prstGeom>
        </p:spPr>
        <p:txBody>
          <a:bodyPr wrap="square">
            <a:spAutoFit/>
          </a:bodyPr>
          <a:lstStyle/>
          <a:p>
            <a:r>
              <a:rPr lang="en-GB" sz="2000" b="1" u="sng" dirty="0"/>
              <a:t>What kind of special educational needs and disabilities are catered for at Co-op Academy Hillside?</a:t>
            </a:r>
          </a:p>
          <a:p>
            <a:endParaRPr lang="en-GB" sz="2600" b="1" dirty="0"/>
          </a:p>
        </p:txBody>
      </p:sp>
    </p:spTree>
    <p:extLst>
      <p:ext uri="{BB962C8B-B14F-4D97-AF65-F5344CB8AC3E}">
        <p14:creationId xmlns:p14="http://schemas.microsoft.com/office/powerpoint/2010/main" val="291964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99078" y="3950178"/>
            <a:ext cx="2391101" cy="2907822"/>
          </a:xfrm>
          <a:prstGeom prst="rect">
            <a:avLst/>
          </a:prstGeom>
        </p:spPr>
      </p:pic>
      <p:sp>
        <p:nvSpPr>
          <p:cNvPr id="6" name="Rectangle 5">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2" name="Rectangle 1"/>
          <p:cNvSpPr/>
          <p:nvPr/>
        </p:nvSpPr>
        <p:spPr>
          <a:xfrm>
            <a:off x="97839" y="1038677"/>
            <a:ext cx="11927049" cy="3693319"/>
          </a:xfrm>
          <a:prstGeom prst="rect">
            <a:avLst/>
          </a:prstGeom>
        </p:spPr>
        <p:txBody>
          <a:bodyPr wrap="square">
            <a:spAutoFit/>
          </a:bodyPr>
          <a:lstStyle/>
          <a:p>
            <a:pPr algn="just">
              <a:defRPr/>
            </a:pPr>
            <a:r>
              <a:rPr lang="en-GB" dirty="0"/>
              <a:t>Children may be identified and assessed as having SEND if their development is:</a:t>
            </a:r>
          </a:p>
          <a:p>
            <a:pPr marL="800100" lvl="1" indent="-342900" algn="just">
              <a:buFont typeface="+mj-lt"/>
              <a:buAutoNum type="arabicPeriod"/>
            </a:pPr>
            <a:r>
              <a:rPr lang="en-GB" dirty="0"/>
              <a:t>Very different from that of their peers starting from the same baseline                                  </a:t>
            </a:r>
          </a:p>
          <a:p>
            <a:pPr marL="800100" lvl="1" indent="-342900" algn="just">
              <a:buFont typeface="+mj-lt"/>
              <a:buAutoNum type="arabicPeriod"/>
            </a:pPr>
            <a:r>
              <a:rPr lang="en-GB" dirty="0"/>
              <a:t>Significantly slower than that they previously attained        </a:t>
            </a:r>
          </a:p>
          <a:p>
            <a:pPr marL="800100" lvl="1" indent="-342900" algn="just">
              <a:buFont typeface="+mj-lt"/>
              <a:buAutoNum type="arabicPeriod"/>
            </a:pPr>
            <a:r>
              <a:rPr lang="en-GB" dirty="0"/>
              <a:t>A widening of the gap between the child and their peers        </a:t>
            </a:r>
          </a:p>
          <a:p>
            <a:pPr marL="800100" lvl="1" indent="-342900" algn="just">
              <a:buFont typeface="+mj-lt"/>
              <a:buAutoNum type="arabicPeriod"/>
            </a:pPr>
            <a:r>
              <a:rPr lang="en-GB" dirty="0"/>
              <a:t>Support is required to prevent a progress or developmental gap growing wider.</a:t>
            </a:r>
          </a:p>
          <a:p>
            <a:pPr marL="800100" lvl="1" indent="-342900" algn="just">
              <a:buFont typeface="+mj-lt"/>
              <a:buAutoNum type="arabicPeriod"/>
            </a:pPr>
            <a:endParaRPr lang="en-GB" dirty="0"/>
          </a:p>
          <a:p>
            <a:pPr algn="just"/>
            <a:r>
              <a:rPr lang="en-GB" dirty="0"/>
              <a:t>Advice on how to identify, assess and support children with SEND comes from internal and external sources such as parents/carers, class teacher, school leadership team, previous educational setting, school nurse, family support workers.</a:t>
            </a:r>
          </a:p>
          <a:p>
            <a:pPr algn="just"/>
            <a:r>
              <a:rPr lang="en-GB" dirty="0"/>
              <a:t>Provision is planned and delivered for all children by the class teacher - who may have some </a:t>
            </a:r>
          </a:p>
          <a:p>
            <a:pPr algn="just"/>
            <a:r>
              <a:rPr lang="en-GB" dirty="0"/>
              <a:t>additional support such as a teaching strategy or a teaching assistant. We believe a child’s needs should be identified</a:t>
            </a:r>
          </a:p>
          <a:p>
            <a:pPr algn="just"/>
            <a:r>
              <a:rPr lang="en-GB" dirty="0"/>
              <a:t>and met as early as possible.</a:t>
            </a:r>
          </a:p>
          <a:p>
            <a:pPr algn="just"/>
            <a:endParaRPr lang="en-GB" dirty="0"/>
          </a:p>
          <a:p>
            <a:pPr algn="just"/>
            <a:endParaRPr lang="en-GB" dirty="0"/>
          </a:p>
        </p:txBody>
      </p:sp>
      <p:sp>
        <p:nvSpPr>
          <p:cNvPr id="7" name="Rectangle 6"/>
          <p:cNvSpPr/>
          <p:nvPr/>
        </p:nvSpPr>
        <p:spPr>
          <a:xfrm>
            <a:off x="167111" y="330791"/>
            <a:ext cx="11543471" cy="707886"/>
          </a:xfrm>
          <a:prstGeom prst="rect">
            <a:avLst/>
          </a:prstGeom>
        </p:spPr>
        <p:txBody>
          <a:bodyPr wrap="square">
            <a:spAutoFit/>
          </a:bodyPr>
          <a:lstStyle/>
          <a:p>
            <a:pPr algn="ctr"/>
            <a:r>
              <a:rPr lang="en-GB" sz="2000" b="1" u="sng" dirty="0"/>
              <a:t>How does Co-op Academy Hillside know that a child / young person needs extra help and what do I do if I think my child / young person has special educational needs? </a:t>
            </a:r>
          </a:p>
        </p:txBody>
      </p:sp>
      <p:sp>
        <p:nvSpPr>
          <p:cNvPr id="8" name="Rectangle 7"/>
          <p:cNvSpPr/>
          <p:nvPr/>
        </p:nvSpPr>
        <p:spPr>
          <a:xfrm>
            <a:off x="97839" y="4731996"/>
            <a:ext cx="9391687" cy="1754326"/>
          </a:xfrm>
          <a:prstGeom prst="rect">
            <a:avLst/>
          </a:prstGeom>
        </p:spPr>
        <p:txBody>
          <a:bodyPr wrap="square">
            <a:spAutoFit/>
          </a:bodyPr>
          <a:lstStyle/>
          <a:p>
            <a:pPr algn="just"/>
            <a:r>
              <a:rPr lang="en-GB" dirty="0"/>
              <a:t>Assessment is completed in many forms including data tracking, reviews, observations and parent meetings. Children’s progress is tracked by the class teacher and evaluated by the school’s leadership team. The effectiveness of SEND provision is regularly monitored by the Senior Leadership Team and governors and is led by Mrs McGowan, the Executive SENDCo.</a:t>
            </a:r>
          </a:p>
          <a:p>
            <a:pPr algn="just"/>
            <a:endParaRPr lang="en-GB" dirty="0"/>
          </a:p>
          <a:p>
            <a:pPr algn="just"/>
            <a:r>
              <a:rPr lang="en-GB" dirty="0"/>
              <a:t>Our SEND One Page Policy is shared on the school website alongside all other policies.</a:t>
            </a:r>
          </a:p>
        </p:txBody>
      </p:sp>
      <p:sp>
        <p:nvSpPr>
          <p:cNvPr id="9" name="TextBox 8">
            <a:extLst>
              <a:ext uri="{FF2B5EF4-FFF2-40B4-BE49-F238E27FC236}">
                <a16:creationId xmlns:a16="http://schemas.microsoft.com/office/drawing/2014/main" id="{4FD2D659-FFDC-892E-9761-6990B4F200FB}"/>
              </a:ext>
            </a:extLst>
          </p:cNvPr>
          <p:cNvSpPr txBox="1"/>
          <p:nvPr/>
        </p:nvSpPr>
        <p:spPr>
          <a:xfrm>
            <a:off x="97838" y="4085271"/>
            <a:ext cx="9391687" cy="707886"/>
          </a:xfrm>
          <a:prstGeom prst="rect">
            <a:avLst/>
          </a:prstGeom>
          <a:noFill/>
        </p:spPr>
        <p:txBody>
          <a:bodyPr wrap="square" rtlCol="0">
            <a:spAutoFit/>
          </a:bodyPr>
          <a:lstStyle/>
          <a:p>
            <a:r>
              <a:rPr lang="en-GB" sz="2000" b="1" u="sng" dirty="0"/>
              <a:t>How does Co-op Academy Hillside assess and identify the needs of their children / young people?</a:t>
            </a:r>
          </a:p>
        </p:txBody>
      </p:sp>
    </p:spTree>
    <p:extLst>
      <p:ext uri="{BB962C8B-B14F-4D97-AF65-F5344CB8AC3E}">
        <p14:creationId xmlns:p14="http://schemas.microsoft.com/office/powerpoint/2010/main" val="2262012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76457" y="5263791"/>
            <a:ext cx="4350360" cy="1305108"/>
          </a:xfrm>
          <a:prstGeom prst="rect">
            <a:avLst/>
          </a:prstGeom>
        </p:spPr>
      </p:pic>
      <p:sp>
        <p:nvSpPr>
          <p:cNvPr id="5" name="Rectangle 4">
            <a:hlinkClick r:id="rId3" action="ppaction://hlinksldjump"/>
          </p:cNvPr>
          <p:cNvSpPr/>
          <p:nvPr/>
        </p:nvSpPr>
        <p:spPr>
          <a:xfrm>
            <a:off x="11228967" y="-25916"/>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6" name="Rectangle 5"/>
          <p:cNvSpPr/>
          <p:nvPr/>
        </p:nvSpPr>
        <p:spPr>
          <a:xfrm>
            <a:off x="247395" y="1206502"/>
            <a:ext cx="10981572" cy="5355312"/>
          </a:xfrm>
          <a:prstGeom prst="rect">
            <a:avLst/>
          </a:prstGeom>
        </p:spPr>
        <p:txBody>
          <a:bodyPr wrap="square">
            <a:spAutoFit/>
          </a:bodyPr>
          <a:lstStyle/>
          <a:p>
            <a:r>
              <a:rPr lang="en-GB" dirty="0"/>
              <a:t>Children’s needs are assessed and class teachers plan lessons with all groups of children in mind and will ensure that the curriculum is adapted to suit the needs of individuals.  Your child may have additional adults working with him / her both inside and outside of the classroom to help him / her achieve progress.  </a:t>
            </a:r>
          </a:p>
          <a:p>
            <a:endParaRPr lang="en-GB" dirty="0"/>
          </a:p>
          <a:p>
            <a:r>
              <a:rPr lang="en-GB" dirty="0"/>
              <a:t>The class teacher will adapt the curriculum to help all children gain access to the learning.  Ways in which this may be done are:</a:t>
            </a:r>
          </a:p>
          <a:p>
            <a:pPr marL="285750" indent="-285750" fontAlgn="base">
              <a:buFont typeface="Arial" panose="020B0604020202020204" pitchFamily="34" charset="0"/>
              <a:buChar char="•"/>
            </a:pPr>
            <a:r>
              <a:rPr lang="en-GB" dirty="0"/>
              <a:t>Differentiated / adapted tasks according to ability</a:t>
            </a:r>
          </a:p>
          <a:p>
            <a:pPr marL="285750" indent="-285750" fontAlgn="base">
              <a:buFont typeface="Arial" panose="020B0604020202020204" pitchFamily="34" charset="0"/>
              <a:buChar char="•"/>
            </a:pPr>
            <a:r>
              <a:rPr lang="en-GB" dirty="0"/>
              <a:t>Additional adult support</a:t>
            </a:r>
          </a:p>
          <a:p>
            <a:pPr marL="285750" indent="-285750" fontAlgn="base">
              <a:buFont typeface="Arial" panose="020B0604020202020204" pitchFamily="34" charset="0"/>
              <a:buChar char="•"/>
            </a:pPr>
            <a:r>
              <a:rPr lang="en-GB" dirty="0"/>
              <a:t>Simple instructions</a:t>
            </a:r>
          </a:p>
          <a:p>
            <a:pPr marL="285750" indent="-285750" fontAlgn="base">
              <a:buFont typeface="Arial" panose="020B0604020202020204" pitchFamily="34" charset="0"/>
              <a:buChar char="•"/>
            </a:pPr>
            <a:r>
              <a:rPr lang="en-GB" dirty="0"/>
              <a:t>Task cards</a:t>
            </a:r>
          </a:p>
          <a:p>
            <a:pPr marL="285750" indent="-285750" fontAlgn="base">
              <a:buFont typeface="Arial" panose="020B0604020202020204" pitchFamily="34" charset="0"/>
              <a:buChar char="•"/>
            </a:pPr>
            <a:r>
              <a:rPr lang="en-GB" dirty="0"/>
              <a:t>Use of kinaesthetic, visual or auditory resources</a:t>
            </a:r>
          </a:p>
          <a:p>
            <a:pPr marL="285750" indent="-285750" fontAlgn="base">
              <a:buFont typeface="Arial" panose="020B0604020202020204" pitchFamily="34" charset="0"/>
              <a:buChar char="•"/>
            </a:pPr>
            <a:r>
              <a:rPr lang="en-GB" dirty="0"/>
              <a:t>Outside agency advice and specific programmes depending on the needs of the individual.</a:t>
            </a:r>
          </a:p>
          <a:p>
            <a:pPr marL="285750" indent="-285750" fontAlgn="base">
              <a:buFont typeface="Arial" panose="020B0604020202020204" pitchFamily="34" charset="0"/>
              <a:buChar char="•"/>
            </a:pPr>
            <a:r>
              <a:rPr lang="en-GB" dirty="0"/>
              <a:t>Classrooms can be adapted, for example, we may use a workstation or a quiet area and areas outside of the classroom are used for specific programmes.</a:t>
            </a:r>
          </a:p>
          <a:p>
            <a:pPr marL="285750" indent="-285750" fontAlgn="base">
              <a:buFont typeface="Arial" panose="020B0604020202020204" pitchFamily="34" charset="0"/>
              <a:buChar char="•"/>
            </a:pPr>
            <a:r>
              <a:rPr lang="en-GB" dirty="0"/>
              <a:t>There is a disabled toilet with a changing facility.</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Class teachers monitor the progress of all of the children in their class and </a:t>
            </a:r>
          </a:p>
          <a:p>
            <a:pPr fontAlgn="base"/>
            <a:r>
              <a:rPr lang="en-GB" dirty="0"/>
              <a:t>regular assessments are in place so that we can all be sure that the support </a:t>
            </a:r>
          </a:p>
          <a:p>
            <a:pPr fontAlgn="base"/>
            <a:r>
              <a:rPr lang="en-GB" dirty="0"/>
              <a:t>provided is effective.</a:t>
            </a:r>
          </a:p>
        </p:txBody>
      </p:sp>
      <p:sp>
        <p:nvSpPr>
          <p:cNvPr id="7" name="Rectangle 6"/>
          <p:cNvSpPr/>
          <p:nvPr/>
        </p:nvSpPr>
        <p:spPr>
          <a:xfrm>
            <a:off x="133379" y="389987"/>
            <a:ext cx="11925241" cy="707886"/>
          </a:xfrm>
          <a:prstGeom prst="rect">
            <a:avLst/>
          </a:prstGeom>
        </p:spPr>
        <p:txBody>
          <a:bodyPr wrap="square">
            <a:spAutoFit/>
          </a:bodyPr>
          <a:lstStyle/>
          <a:p>
            <a:pPr algn="ctr"/>
            <a:r>
              <a:rPr lang="en-GB" sz="2000" b="1" u="sng" dirty="0"/>
              <a:t>How  will teaching and the curriculum be adapted to meet the needs of my child / young person?  How do we know that the support provided to children / young people is effective?</a:t>
            </a:r>
          </a:p>
        </p:txBody>
      </p:sp>
    </p:spTree>
    <p:extLst>
      <p:ext uri="{BB962C8B-B14F-4D97-AF65-F5344CB8AC3E}">
        <p14:creationId xmlns:p14="http://schemas.microsoft.com/office/powerpoint/2010/main" val="258049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24BB-7011-F567-8A26-A564E71B47A8}"/>
              </a:ext>
            </a:extLst>
          </p:cNvPr>
          <p:cNvSpPr>
            <a:spLocks noGrp="1"/>
          </p:cNvSpPr>
          <p:nvPr>
            <p:ph type="title"/>
          </p:nvPr>
        </p:nvSpPr>
        <p:spPr>
          <a:xfrm>
            <a:off x="838200" y="365126"/>
            <a:ext cx="10515600" cy="1322998"/>
          </a:xfrm>
        </p:spPr>
        <p:txBody>
          <a:bodyPr>
            <a:normAutofit/>
          </a:bodyPr>
          <a:lstStyle/>
          <a:p>
            <a:r>
              <a:rPr lang="en-GB" sz="2200" b="1" u="sng" dirty="0">
                <a:latin typeface="Calibri body"/>
              </a:rPr>
              <a:t>How  do you and I know that your child / young person is making progress and meeting their targets?</a:t>
            </a:r>
            <a:endParaRPr lang="en-GB" dirty="0">
              <a:latin typeface="Calibri body"/>
            </a:endParaRPr>
          </a:p>
        </p:txBody>
      </p:sp>
      <p:sp>
        <p:nvSpPr>
          <p:cNvPr id="3" name="Content Placeholder 2">
            <a:extLst>
              <a:ext uri="{FF2B5EF4-FFF2-40B4-BE49-F238E27FC236}">
                <a16:creationId xmlns:a16="http://schemas.microsoft.com/office/drawing/2014/main" id="{8E2C55B6-280C-BC4E-1961-5495C4FB6767}"/>
              </a:ext>
            </a:extLst>
          </p:cNvPr>
          <p:cNvSpPr>
            <a:spLocks noGrp="1"/>
          </p:cNvSpPr>
          <p:nvPr>
            <p:ph idx="1"/>
          </p:nvPr>
        </p:nvSpPr>
        <p:spPr/>
        <p:txBody>
          <a:bodyPr>
            <a:normAutofit/>
          </a:bodyPr>
          <a:lstStyle/>
          <a:p>
            <a:r>
              <a:rPr lang="en-GB" sz="1800" dirty="0"/>
              <a:t>Every child is monitored that they have understood the learning throughout each lesson.  We have ‘Do Now’ quizzes at the start of each lesson to check children have understood and remembered the learning in the previous lessons.</a:t>
            </a:r>
          </a:p>
          <a:p>
            <a:r>
              <a:rPr lang="en-GB" sz="1800" dirty="0"/>
              <a:t>Every child will undertake termly assessments to check that they are making progress.</a:t>
            </a:r>
          </a:p>
          <a:p>
            <a:r>
              <a:rPr lang="en-GB" sz="1800" dirty="0"/>
              <a:t>Children with SEND may have additional assessments:</a:t>
            </a:r>
          </a:p>
          <a:p>
            <a:pPr lvl="1"/>
            <a:endParaRPr lang="en-GB" sz="1800" dirty="0"/>
          </a:p>
          <a:p>
            <a:pPr lvl="1"/>
            <a:r>
              <a:rPr lang="en-GB" sz="1800" dirty="0"/>
              <a:t>Each child on the SEND Register will have a Pupil Passport with individualised targets on.  This is assessed termly and will evidence progress.</a:t>
            </a:r>
          </a:p>
          <a:p>
            <a:pPr lvl="1"/>
            <a:r>
              <a:rPr lang="en-GB" sz="1800" dirty="0"/>
              <a:t>WRAT 5 assessments provide standardised scores in reading, spelling, maths and comprehension.  These assessments help us to identify any areas your child may be finding particularly difficult.</a:t>
            </a:r>
          </a:p>
          <a:p>
            <a:pPr lvl="1"/>
            <a:r>
              <a:rPr lang="en-GB" sz="1800" dirty="0"/>
              <a:t>Strengths and Difficulties Questionnaires (SDQs) – these assessments provide information on behaviours related to emotions, conduct, hyperactivity, and peer relationships.</a:t>
            </a:r>
          </a:p>
        </p:txBody>
      </p:sp>
      <p:sp>
        <p:nvSpPr>
          <p:cNvPr id="4" name="Rectangle 3">
            <a:hlinkClick r:id="rId2" action="ppaction://hlinksldjump"/>
            <a:extLst>
              <a:ext uri="{FF2B5EF4-FFF2-40B4-BE49-F238E27FC236}">
                <a16:creationId xmlns:a16="http://schemas.microsoft.com/office/drawing/2014/main" id="{397CF10A-7A27-8770-84C5-EC9C64AB12DE}"/>
              </a:ext>
            </a:extLst>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6788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36417" y="4303570"/>
            <a:ext cx="3887787" cy="2554430"/>
          </a:xfrm>
          <a:prstGeom prst="rect">
            <a:avLst/>
          </a:prstGeom>
        </p:spPr>
      </p:pic>
      <p:sp>
        <p:nvSpPr>
          <p:cNvPr id="6" name="Rectangle 5">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3" name="Rectangle 2"/>
          <p:cNvSpPr/>
          <p:nvPr/>
        </p:nvSpPr>
        <p:spPr>
          <a:xfrm>
            <a:off x="225506" y="1329554"/>
            <a:ext cx="11698698" cy="4247317"/>
          </a:xfrm>
          <a:prstGeom prst="rect">
            <a:avLst/>
          </a:prstGeom>
        </p:spPr>
        <p:txBody>
          <a:bodyPr wrap="square">
            <a:spAutoFit/>
          </a:bodyPr>
          <a:lstStyle/>
          <a:p>
            <a:r>
              <a:rPr lang="en-GB" dirty="0"/>
              <a:t>Parents/carers are always welcome to come into school and make an appointment to see a member of staff to discuss their child and an appointment should be made at the school office.</a:t>
            </a:r>
          </a:p>
          <a:p>
            <a:endParaRPr lang="en-GB" dirty="0"/>
          </a:p>
          <a:p>
            <a:r>
              <a:rPr lang="en-GB" dirty="0"/>
              <a:t>The senior leadership team are available on the playground in the morning to answer any parent/carer concerns.</a:t>
            </a:r>
          </a:p>
          <a:p>
            <a:endParaRPr lang="en-GB" dirty="0"/>
          </a:p>
          <a:p>
            <a:r>
              <a:rPr lang="en-GB" dirty="0"/>
              <a:t>We will hold a minimum of 3 termly review meetings where you will be involved in discussions about your child’s progress and the setting of new targets.  You will also be involved in the annual review meeting if you have a child with an EHC plan.  A child’s views will also be considered at the annual review process and when the class teacher is completing their Pupil Passport.  Parents will also share their knowledge about their child through completing the transition document.  All people present are invited to help develop the support for the child and the child themselves will have the chance to give their views and aspirations.</a:t>
            </a:r>
          </a:p>
          <a:p>
            <a:endParaRPr lang="en-GB" dirty="0"/>
          </a:p>
          <a:p>
            <a:r>
              <a:rPr lang="en-GB" dirty="0"/>
              <a:t>Parents/carers who have EAL (English as an Additional Language) may wish to</a:t>
            </a:r>
          </a:p>
          <a:p>
            <a:r>
              <a:rPr lang="en-GB" dirty="0"/>
              <a:t>have a translator. Parents/carers may also bring to the meeting a parental </a:t>
            </a:r>
          </a:p>
          <a:p>
            <a:r>
              <a:rPr lang="en-GB" dirty="0"/>
              <a:t>supporter.</a:t>
            </a:r>
          </a:p>
        </p:txBody>
      </p:sp>
      <p:sp>
        <p:nvSpPr>
          <p:cNvPr id="7" name="Rectangle 6"/>
          <p:cNvSpPr/>
          <p:nvPr/>
        </p:nvSpPr>
        <p:spPr>
          <a:xfrm>
            <a:off x="225928" y="705200"/>
            <a:ext cx="11864251" cy="954107"/>
          </a:xfrm>
          <a:prstGeom prst="rect">
            <a:avLst/>
          </a:prstGeom>
        </p:spPr>
        <p:txBody>
          <a:bodyPr wrap="square">
            <a:spAutoFit/>
          </a:bodyPr>
          <a:lstStyle/>
          <a:p>
            <a:pPr>
              <a:defRPr/>
            </a:pPr>
            <a:r>
              <a:rPr lang="en-US" sz="2800" b="1" dirty="0"/>
              <a:t>How do we involve and support parents of children / young people with SEND?</a:t>
            </a:r>
          </a:p>
          <a:p>
            <a:pPr>
              <a:defRPr/>
            </a:pPr>
            <a:endParaRPr lang="en-GB" sz="2800" b="1" dirty="0"/>
          </a:p>
        </p:txBody>
      </p:sp>
    </p:spTree>
    <p:extLst>
      <p:ext uri="{BB962C8B-B14F-4D97-AF65-F5344CB8AC3E}">
        <p14:creationId xmlns:p14="http://schemas.microsoft.com/office/powerpoint/2010/main" val="2264531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13692</TotalTime>
  <Words>6741</Words>
  <Application>Microsoft Office PowerPoint</Application>
  <PresentationFormat>Widescreen</PresentationFormat>
  <Paragraphs>425</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Avenir Next</vt:lpstr>
      <vt:lpstr>Calibri</vt:lpstr>
      <vt:lpstr>Calibri (body)</vt:lpstr>
      <vt:lpstr>Calibri body</vt:lpstr>
      <vt:lpstr>Calibri Light</vt:lpstr>
      <vt:lpstr>Office Theme</vt:lpstr>
      <vt:lpstr>Co-op Academy Hillside  Interactive Information Report </vt:lpstr>
      <vt:lpstr>Contents Page – please click on your preferred option and remember to use the back button.</vt:lpstr>
      <vt:lpstr>Co-op Academy Hillside Information Report</vt:lpstr>
      <vt:lpstr>Co-op Academy Hillside Information Report</vt:lpstr>
      <vt:lpstr>PowerPoint Presentation</vt:lpstr>
      <vt:lpstr>PowerPoint Presentation</vt:lpstr>
      <vt:lpstr>PowerPoint Presentation</vt:lpstr>
      <vt:lpstr>How  do you and I know that your child / young person is making progress and meeting their targets?</vt:lpstr>
      <vt:lpstr>PowerPoint Presentation</vt:lpstr>
      <vt:lpstr>PowerPoint Presentation</vt:lpstr>
      <vt:lpstr>How will Co-op Academy Hillside support my child / young person’s social and emotional wellbeing?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ensure that all members of our academy community are valued and differences respected?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 Primary School Information Report</dc:title>
  <dc:creator>K Gibbins</dc:creator>
  <cp:lastModifiedBy>Leanne McGowan</cp:lastModifiedBy>
  <cp:revision>138</cp:revision>
  <cp:lastPrinted>2019-01-08T08:19:18Z</cp:lastPrinted>
  <dcterms:created xsi:type="dcterms:W3CDTF">2016-09-25T17:06:12Z</dcterms:created>
  <dcterms:modified xsi:type="dcterms:W3CDTF">2025-01-05T19:39:52Z</dcterms:modified>
  <cp:contentStatus/>
</cp:coreProperties>
</file>